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61" r:id="rId5"/>
    <p:sldId id="262" r:id="rId6"/>
    <p:sldId id="263" r:id="rId7"/>
    <p:sldId id="259" r:id="rId8"/>
    <p:sldId id="260"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B7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405"/>
  </p:normalViewPr>
  <p:slideViewPr>
    <p:cSldViewPr snapToGrid="0">
      <p:cViewPr>
        <p:scale>
          <a:sx n="100" d="100"/>
          <a:sy n="100" d="100"/>
        </p:scale>
        <p:origin x="954" y="438"/>
      </p:cViewPr>
      <p:guideLst/>
    </p:cSldViewPr>
  </p:slideViewPr>
  <p:notesTextViewPr>
    <p:cViewPr>
      <p:scale>
        <a:sx n="1" d="1"/>
        <a:sy n="1" d="1"/>
      </p:scale>
      <p:origin x="0" y="0"/>
    </p:cViewPr>
  </p:notesTextViewPr>
  <p:notesViewPr>
    <p:cSldViewPr snapToGrid="0">
      <p:cViewPr varScale="1">
        <p:scale>
          <a:sx n="99" d="100"/>
          <a:sy n="99" d="100"/>
        </p:scale>
        <p:origin x="4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56BDEE-5767-E741-A86D-682F0A2CE222}" type="datetimeFigureOut">
              <a:rPr lang="en-US" smtClean="0"/>
              <a:t>7/10/2023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FCAB45-B16B-1E4C-9E51-E2F5AF062BB7}" type="slidenum">
              <a:rPr lang="en-US" smtClean="0"/>
              <a:t>‹#›</a:t>
            </a:fld>
            <a:endParaRPr lang="en-US"/>
          </a:p>
        </p:txBody>
      </p:sp>
    </p:spTree>
    <p:extLst>
      <p:ext uri="{BB962C8B-B14F-4D97-AF65-F5344CB8AC3E}">
        <p14:creationId xmlns:p14="http://schemas.microsoft.com/office/powerpoint/2010/main" val="542360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C76CA-C96A-8C7E-A567-B2BFB9EDDBF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78C91D2-28EE-8D51-2A6D-D89AE52E00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E7F4ACD-53DE-2D1D-19B3-00FAD22544CF}"/>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5" name="Footer Placeholder 4">
            <a:extLst>
              <a:ext uri="{FF2B5EF4-FFF2-40B4-BE49-F238E27FC236}">
                <a16:creationId xmlns:a16="http://schemas.microsoft.com/office/drawing/2014/main" id="{F3A0E216-4F68-735C-2ED6-C66C4F946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9ECCCD-F62A-48BE-974A-6EE455B3FAF0}"/>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1288934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982E6-2484-90AE-BAA8-637B53273014}"/>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845A85E-BAA1-D928-48DA-96078B35B40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AF8D01E-DEA4-E207-984F-167DAF89B5DA}"/>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5" name="Footer Placeholder 4">
            <a:extLst>
              <a:ext uri="{FF2B5EF4-FFF2-40B4-BE49-F238E27FC236}">
                <a16:creationId xmlns:a16="http://schemas.microsoft.com/office/drawing/2014/main" id="{F8AC5555-86E3-6799-4AD7-B9E0CBF4AA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1ABD92-872F-EF9A-4B1F-14E654EE330E}"/>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2973778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4DB673-F3C2-8D3C-8711-54F56EA1246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E655D25-0589-8A98-9E3B-BDE376A772A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8863486-FC15-E3EF-3E82-3385320FAAFC}"/>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5" name="Footer Placeholder 4">
            <a:extLst>
              <a:ext uri="{FF2B5EF4-FFF2-40B4-BE49-F238E27FC236}">
                <a16:creationId xmlns:a16="http://schemas.microsoft.com/office/drawing/2014/main" id="{7AAEC826-282D-4A39-3144-37629404D9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04CB09-76AA-88D6-4B8A-1494CF808C2E}"/>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1045010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_orange">
  <p:cSld name="Title Slide_orange">
    <p:spTree>
      <p:nvGrpSpPr>
        <p:cNvPr id="1" name="Shape 21"/>
        <p:cNvGrpSpPr/>
        <p:nvPr/>
      </p:nvGrpSpPr>
      <p:grpSpPr>
        <a:xfrm>
          <a:off x="0" y="0"/>
          <a:ext cx="0" cy="0"/>
          <a:chOff x="0" y="0"/>
          <a:chExt cx="0" cy="0"/>
        </a:xfrm>
      </p:grpSpPr>
      <p:sp>
        <p:nvSpPr>
          <p:cNvPr id="22" name="Google Shape;22;p8"/>
          <p:cNvSpPr txBox="1">
            <a:spLocks noGrp="1"/>
          </p:cNvSpPr>
          <p:nvPr>
            <p:ph type="ctrTitle"/>
          </p:nvPr>
        </p:nvSpPr>
        <p:spPr>
          <a:xfrm>
            <a:off x="757839" y="2130428"/>
            <a:ext cx="10834701" cy="147002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subTitle" idx="1"/>
          </p:nvPr>
        </p:nvSpPr>
        <p:spPr>
          <a:xfrm>
            <a:off x="757839" y="3886200"/>
            <a:ext cx="10834701" cy="17526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2"/>
              </a:buClr>
              <a:buSzPts val="2800"/>
              <a:buNone/>
              <a:defRPr>
                <a:solidFill>
                  <a:schemeClr val="dk2"/>
                </a:solidFill>
              </a:defRPr>
            </a:lvl1pPr>
            <a:lvl2pPr lvl="1" algn="ctr">
              <a:lnSpc>
                <a:spcPct val="90000"/>
              </a:lnSpc>
              <a:spcBef>
                <a:spcPts val="500"/>
              </a:spcBef>
              <a:spcAft>
                <a:spcPts val="0"/>
              </a:spcAft>
              <a:buClr>
                <a:srgbClr val="888888"/>
              </a:buClr>
              <a:buSzPts val="2400"/>
              <a:buNone/>
              <a:defRPr>
                <a:solidFill>
                  <a:srgbClr val="888888"/>
                </a:solidFill>
              </a:defRPr>
            </a:lvl2pPr>
            <a:lvl3pPr lvl="2" algn="ctr">
              <a:lnSpc>
                <a:spcPct val="90000"/>
              </a:lnSpc>
              <a:spcBef>
                <a:spcPts val="500"/>
              </a:spcBef>
              <a:spcAft>
                <a:spcPts val="0"/>
              </a:spcAft>
              <a:buClr>
                <a:srgbClr val="888888"/>
              </a:buClr>
              <a:buSzPts val="2000"/>
              <a:buNone/>
              <a:defRPr>
                <a:solidFill>
                  <a:srgbClr val="888888"/>
                </a:solidFill>
              </a:defRPr>
            </a:lvl3pPr>
            <a:lvl4pPr lvl="3" algn="ctr">
              <a:lnSpc>
                <a:spcPct val="90000"/>
              </a:lnSpc>
              <a:spcBef>
                <a:spcPts val="500"/>
              </a:spcBef>
              <a:spcAft>
                <a:spcPts val="0"/>
              </a:spcAft>
              <a:buClr>
                <a:srgbClr val="888888"/>
              </a:buClr>
              <a:buSzPts val="1800"/>
              <a:buNone/>
              <a:defRPr>
                <a:solidFill>
                  <a:srgbClr val="888888"/>
                </a:solidFill>
              </a:defRPr>
            </a:lvl4pPr>
            <a:lvl5pPr lvl="4" algn="ctr">
              <a:lnSpc>
                <a:spcPct val="90000"/>
              </a:lnSpc>
              <a:spcBef>
                <a:spcPts val="500"/>
              </a:spcBef>
              <a:spcAft>
                <a:spcPts val="0"/>
              </a:spcAft>
              <a:buClr>
                <a:srgbClr val="888888"/>
              </a:buClr>
              <a:buSzPts val="1800"/>
              <a:buNone/>
              <a:defRPr>
                <a:solidFill>
                  <a:srgbClr val="888888"/>
                </a:solidFill>
              </a:defRPr>
            </a:lvl5pPr>
            <a:lvl6pPr lvl="5" algn="ctr">
              <a:lnSpc>
                <a:spcPct val="90000"/>
              </a:lnSpc>
              <a:spcBef>
                <a:spcPts val="500"/>
              </a:spcBef>
              <a:spcAft>
                <a:spcPts val="0"/>
              </a:spcAft>
              <a:buClr>
                <a:srgbClr val="888888"/>
              </a:buClr>
              <a:buSzPts val="1800"/>
              <a:buNone/>
              <a:defRPr>
                <a:solidFill>
                  <a:srgbClr val="888888"/>
                </a:solidFill>
              </a:defRPr>
            </a:lvl6pPr>
            <a:lvl7pPr lvl="6" algn="ctr">
              <a:lnSpc>
                <a:spcPct val="90000"/>
              </a:lnSpc>
              <a:spcBef>
                <a:spcPts val="500"/>
              </a:spcBef>
              <a:spcAft>
                <a:spcPts val="0"/>
              </a:spcAft>
              <a:buClr>
                <a:srgbClr val="888888"/>
              </a:buClr>
              <a:buSzPts val="1800"/>
              <a:buNone/>
              <a:defRPr>
                <a:solidFill>
                  <a:srgbClr val="888888"/>
                </a:solidFill>
              </a:defRPr>
            </a:lvl7pPr>
            <a:lvl8pPr lvl="7" algn="ctr">
              <a:lnSpc>
                <a:spcPct val="90000"/>
              </a:lnSpc>
              <a:spcBef>
                <a:spcPts val="500"/>
              </a:spcBef>
              <a:spcAft>
                <a:spcPts val="0"/>
              </a:spcAft>
              <a:buClr>
                <a:srgbClr val="888888"/>
              </a:buClr>
              <a:buSzPts val="1800"/>
              <a:buNone/>
              <a:defRPr>
                <a:solidFill>
                  <a:srgbClr val="888888"/>
                </a:solidFill>
              </a:defRPr>
            </a:lvl8pPr>
            <a:lvl9pPr lvl="8" algn="ctr">
              <a:lnSpc>
                <a:spcPct val="90000"/>
              </a:lnSpc>
              <a:spcBef>
                <a:spcPts val="500"/>
              </a:spcBef>
              <a:spcAft>
                <a:spcPts val="0"/>
              </a:spcAft>
              <a:buClr>
                <a:srgbClr val="888888"/>
              </a:buClr>
              <a:buSzPts val="1800"/>
              <a:buNone/>
              <a:defRPr>
                <a:solidFill>
                  <a:srgbClr val="888888"/>
                </a:solidFill>
              </a:defRPr>
            </a:lvl9pPr>
          </a:lstStyle>
          <a:p>
            <a:endParaRPr/>
          </a:p>
        </p:txBody>
      </p:sp>
    </p:spTree>
    <p:extLst>
      <p:ext uri="{BB962C8B-B14F-4D97-AF65-F5344CB8AC3E}">
        <p14:creationId xmlns:p14="http://schemas.microsoft.com/office/powerpoint/2010/main" val="884748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63EFF-5886-EAB1-2E23-6B8714D7590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B98852B-79AD-3C21-B8AE-85F935F3D7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03A8D04-CFB0-862A-1F05-5E4BE60A522F}"/>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5" name="Footer Placeholder 4">
            <a:extLst>
              <a:ext uri="{FF2B5EF4-FFF2-40B4-BE49-F238E27FC236}">
                <a16:creationId xmlns:a16="http://schemas.microsoft.com/office/drawing/2014/main" id="{4925FCFA-7799-0E4D-C345-0E084D5788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768341-8329-860C-BA45-ED30BD46B9D7}"/>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1192493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56BFF-78E8-6C4E-C434-6CD49526966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76668BC-5938-C76C-B2BE-81F639DC54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B0FA499-4ABE-916C-03A3-4FA2F42D0E72}"/>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5" name="Footer Placeholder 4">
            <a:extLst>
              <a:ext uri="{FF2B5EF4-FFF2-40B4-BE49-F238E27FC236}">
                <a16:creationId xmlns:a16="http://schemas.microsoft.com/office/drawing/2014/main" id="{E87BD588-4145-B18E-799E-0BA04790D7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7076CB-F9CD-99C7-C121-00C11DCBF9AF}"/>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2108394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7E892-C9DD-7C2C-00DC-554554E4AA9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4E253EA-A3E8-16C1-A21E-1B6AE6F4E77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CD25E74-3E24-C659-240F-549C707E549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A222BC2-51EC-5EE8-F2AD-31C361028E4A}"/>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6" name="Footer Placeholder 5">
            <a:extLst>
              <a:ext uri="{FF2B5EF4-FFF2-40B4-BE49-F238E27FC236}">
                <a16:creationId xmlns:a16="http://schemas.microsoft.com/office/drawing/2014/main" id="{756CF33A-C227-3517-703C-C62849DFB5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21EF4E-BF88-A299-414A-15F7B6D6D3C4}"/>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2419477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F7128-3856-56DD-F970-AD82CBE66199}"/>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5BC3A54-CAD0-02B2-F109-C9E8006A80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678F37C-A065-56FB-58BA-2576E69E1BA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311A4A3-66FD-E048-09C6-7FCA130883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49814FD-3A2A-8860-8503-838583371B1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1EBB512-434D-F268-7E54-39D8B55828AB}"/>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8" name="Footer Placeholder 7">
            <a:extLst>
              <a:ext uri="{FF2B5EF4-FFF2-40B4-BE49-F238E27FC236}">
                <a16:creationId xmlns:a16="http://schemas.microsoft.com/office/drawing/2014/main" id="{F7320449-71B4-155A-BBD5-A37738EF32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DD8F6F-9789-F200-6452-1EEF27CECC61}"/>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154421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0BF14-DE43-4F85-1642-BE21D2BB85C4}"/>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4AE7E11-8E07-5FC6-87C3-AB52BF3239B3}"/>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4" name="Footer Placeholder 3">
            <a:extLst>
              <a:ext uri="{FF2B5EF4-FFF2-40B4-BE49-F238E27FC236}">
                <a16:creationId xmlns:a16="http://schemas.microsoft.com/office/drawing/2014/main" id="{EE95E04D-61C0-6876-CDC3-948D7958114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33FCFC-9999-9A3D-7B6E-1E9FB34C1AB7}"/>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3740405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7EED8F-7A23-401A-4171-F4E1182F0F70}"/>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3" name="Footer Placeholder 2">
            <a:extLst>
              <a:ext uri="{FF2B5EF4-FFF2-40B4-BE49-F238E27FC236}">
                <a16:creationId xmlns:a16="http://schemas.microsoft.com/office/drawing/2014/main" id="{FCE5AF48-AB00-E73D-F514-184160EBE2A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909D5BB-0EDA-24F0-7586-B9DD83777ED4}"/>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509301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A2E16-47BE-E1D9-9E10-E8E9F47EF53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2AE89668-4B96-0245-3ED1-ABC5B754C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2BA9475-30F2-E034-E6D6-8D82E67C00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20754F0-0B8B-1066-D4AC-BEFA2CF8F6F2}"/>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6" name="Footer Placeholder 5">
            <a:extLst>
              <a:ext uri="{FF2B5EF4-FFF2-40B4-BE49-F238E27FC236}">
                <a16:creationId xmlns:a16="http://schemas.microsoft.com/office/drawing/2014/main" id="{AD78CE4C-BC53-6230-F848-AB1D420818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9D6998-7460-5BF3-E189-C3C188E11F5F}"/>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94253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0F56D-4467-4911-4E0A-955DCE4BEA5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B25A603-0E36-C554-D508-AC88DD8631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B351A1-207D-DB43-A044-B3216A2106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2162B8-B0B0-7B36-EE74-1284B7CBDC16}"/>
              </a:ext>
            </a:extLst>
          </p:cNvPr>
          <p:cNvSpPr>
            <a:spLocks noGrp="1"/>
          </p:cNvSpPr>
          <p:nvPr>
            <p:ph type="dt" sz="half" idx="10"/>
          </p:nvPr>
        </p:nvSpPr>
        <p:spPr/>
        <p:txBody>
          <a:bodyPr/>
          <a:lstStyle/>
          <a:p>
            <a:fld id="{14D786F4-3A85-754A-8DF2-05107A1DCF6E}" type="datetimeFigureOut">
              <a:rPr lang="en-US" smtClean="0"/>
              <a:t>7/10/2023</a:t>
            </a:fld>
            <a:endParaRPr lang="en-US"/>
          </a:p>
        </p:txBody>
      </p:sp>
      <p:sp>
        <p:nvSpPr>
          <p:cNvPr id="6" name="Footer Placeholder 5">
            <a:extLst>
              <a:ext uri="{FF2B5EF4-FFF2-40B4-BE49-F238E27FC236}">
                <a16:creationId xmlns:a16="http://schemas.microsoft.com/office/drawing/2014/main" id="{A38DA166-9019-68A8-41EE-28EF8F1DB8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956078-C3BF-EF65-18F0-5156D1491915}"/>
              </a:ext>
            </a:extLst>
          </p:cNvPr>
          <p:cNvSpPr>
            <a:spLocks noGrp="1"/>
          </p:cNvSpPr>
          <p:nvPr>
            <p:ph type="sldNum" sz="quarter" idx="12"/>
          </p:nvPr>
        </p:nvSpPr>
        <p:spPr/>
        <p:txBody>
          <a:bodyPr/>
          <a:lstStyle/>
          <a:p>
            <a:fld id="{A75967C3-BA08-B341-856B-43047771EE6A}" type="slidenum">
              <a:rPr lang="en-US" smtClean="0"/>
              <a:t>‹#›</a:t>
            </a:fld>
            <a:endParaRPr lang="en-US"/>
          </a:p>
        </p:txBody>
      </p:sp>
    </p:spTree>
    <p:extLst>
      <p:ext uri="{BB962C8B-B14F-4D97-AF65-F5344CB8AC3E}">
        <p14:creationId xmlns:p14="http://schemas.microsoft.com/office/powerpoint/2010/main" val="3547925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077597-7969-370B-055B-4FA427B1FD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9D7ED58-E37E-6B6E-10D9-38F8459B33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BDB84B8-E1F0-35FC-2727-4F31141B95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786F4-3A85-754A-8DF2-05107A1DCF6E}" type="datetimeFigureOut">
              <a:rPr lang="en-US" smtClean="0"/>
              <a:t>7/10/2023</a:t>
            </a:fld>
            <a:endParaRPr lang="en-US"/>
          </a:p>
        </p:txBody>
      </p:sp>
      <p:sp>
        <p:nvSpPr>
          <p:cNvPr id="5" name="Footer Placeholder 4">
            <a:extLst>
              <a:ext uri="{FF2B5EF4-FFF2-40B4-BE49-F238E27FC236}">
                <a16:creationId xmlns:a16="http://schemas.microsoft.com/office/drawing/2014/main" id="{D97B6F2F-55F0-2502-4D93-6F649C6F36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0BF17D0-8A01-2440-2B05-BA390220B9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967C3-BA08-B341-856B-43047771EE6A}" type="slidenum">
              <a:rPr lang="en-US" smtClean="0"/>
              <a:t>‹#›</a:t>
            </a:fld>
            <a:endParaRPr lang="en-US"/>
          </a:p>
        </p:txBody>
      </p:sp>
    </p:spTree>
    <p:extLst>
      <p:ext uri="{BB962C8B-B14F-4D97-AF65-F5344CB8AC3E}">
        <p14:creationId xmlns:p14="http://schemas.microsoft.com/office/powerpoint/2010/main" val="670617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
          <p:cNvSpPr txBox="1"/>
          <p:nvPr/>
        </p:nvSpPr>
        <p:spPr>
          <a:xfrm>
            <a:off x="321519" y="417161"/>
            <a:ext cx="8395098" cy="1446509"/>
          </a:xfrm>
          <a:prstGeom prst="rect">
            <a:avLst/>
          </a:prstGeom>
          <a:noFill/>
          <a:ln>
            <a:noFill/>
          </a:ln>
        </p:spPr>
        <p:txBody>
          <a:bodyPr spcFirstLastPara="1" wrap="square" lIns="91425" tIns="45700" rIns="91425" bIns="45700" anchor="t" anchorCtr="0">
            <a:spAutoFit/>
          </a:bodyPr>
          <a:lstStyle/>
          <a:p>
            <a:r>
              <a:rPr lang="en-GB" sz="4400" b="1" dirty="0">
                <a:solidFill>
                  <a:srgbClr val="0070C0"/>
                </a:solidFill>
                <a:latin typeface="Calibri"/>
                <a:cs typeface="Calibri"/>
                <a:sym typeface="Calibri"/>
              </a:rPr>
              <a:t>Draft Coproduction Guidance</a:t>
            </a:r>
          </a:p>
          <a:p>
            <a:pPr marL="0" marR="0" lvl="0" indent="0" algn="l" rtl="0">
              <a:spcBef>
                <a:spcPts val="0"/>
              </a:spcBef>
              <a:spcAft>
                <a:spcPts val="0"/>
              </a:spcAft>
              <a:buNone/>
            </a:pPr>
            <a:endParaRPr sz="4400" b="1" dirty="0">
              <a:solidFill>
                <a:srgbClr val="0060A8"/>
              </a:solidFill>
              <a:latin typeface="Arial"/>
              <a:ea typeface="Arial"/>
              <a:cs typeface="Arial"/>
              <a:sym typeface="Arial"/>
            </a:endParaRPr>
          </a:p>
        </p:txBody>
      </p:sp>
      <p:sp>
        <p:nvSpPr>
          <p:cNvPr id="103" name="Google Shape;103;p1"/>
          <p:cNvSpPr txBox="1"/>
          <p:nvPr/>
        </p:nvSpPr>
        <p:spPr>
          <a:xfrm>
            <a:off x="585627" y="1509422"/>
            <a:ext cx="7872573" cy="14772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dirty="0"/>
          </a:p>
          <a:p>
            <a:pPr marL="0" marR="0" lvl="0" indent="0" algn="l" rtl="0">
              <a:spcBef>
                <a:spcPts val="0"/>
              </a:spcBef>
              <a:spcAft>
                <a:spcPts val="0"/>
              </a:spcAft>
              <a:buNone/>
            </a:pPr>
            <a:r>
              <a:rPr lang="en-GB" sz="2400" dirty="0">
                <a:solidFill>
                  <a:schemeClr val="dk1"/>
                </a:solidFill>
                <a:latin typeface="Calibri"/>
                <a:ea typeface="Calibri"/>
                <a:cs typeface="Calibri"/>
                <a:sym typeface="Calibri"/>
              </a:rPr>
              <a:t>11 July 2023</a:t>
            </a:r>
          </a:p>
          <a:p>
            <a:pPr marL="0" marR="0" lvl="0" indent="0" algn="l" rtl="0">
              <a:spcBef>
                <a:spcPts val="0"/>
              </a:spcBef>
              <a:spcAft>
                <a:spcPts val="0"/>
              </a:spcAft>
              <a:buNone/>
            </a:pPr>
            <a:r>
              <a:rPr lang="en-GB" sz="2400" dirty="0">
                <a:solidFill>
                  <a:schemeClr val="dk1"/>
                </a:solidFill>
                <a:latin typeface="Calibri"/>
                <a:ea typeface="Calibri"/>
                <a:cs typeface="Calibri"/>
                <a:sym typeface="Calibri"/>
              </a:rPr>
              <a:t>Jon Williams, NHS NEL Engagement and Community Communications Manager – Tower Hamlet</a:t>
            </a:r>
            <a:endParaRPr sz="3600" dirty="0">
              <a:solidFill>
                <a:schemeClr val="dk1"/>
              </a:solidFill>
              <a:latin typeface="Calibri"/>
              <a:ea typeface="Calibri"/>
              <a:cs typeface="Calibri"/>
              <a:sym typeface="Calibri"/>
            </a:endParaRPr>
          </a:p>
        </p:txBody>
      </p:sp>
      <p:pic>
        <p:nvPicPr>
          <p:cNvPr id="104" name="Google Shape;104;p1" descr="THT logo.jpg"/>
          <p:cNvPicPr preferRelativeResize="0"/>
          <p:nvPr/>
        </p:nvPicPr>
        <p:blipFill rotWithShape="1">
          <a:blip r:embed="rId3">
            <a:alphaModFix/>
          </a:blip>
          <a:srcRect/>
          <a:stretch/>
        </p:blipFill>
        <p:spPr>
          <a:xfrm>
            <a:off x="8911055" y="118380"/>
            <a:ext cx="3280945" cy="2782084"/>
          </a:xfrm>
          <a:prstGeom prst="rect">
            <a:avLst/>
          </a:prstGeom>
          <a:noFill/>
          <a:ln>
            <a:noFill/>
          </a:ln>
        </p:spPr>
      </p:pic>
      <p:sp>
        <p:nvSpPr>
          <p:cNvPr id="105" name="Google Shape;105;p1"/>
          <p:cNvSpPr txBox="1"/>
          <p:nvPr/>
        </p:nvSpPr>
        <p:spPr>
          <a:xfrm>
            <a:off x="191426" y="6286144"/>
            <a:ext cx="504048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dirty="0">
                <a:solidFill>
                  <a:srgbClr val="0090C3"/>
                </a:solidFill>
                <a:latin typeface="Calibri"/>
                <a:ea typeface="Calibri"/>
                <a:cs typeface="Calibri"/>
                <a:sym typeface="Calibri"/>
              </a:rPr>
              <a:t>www.towerhamletstogether.com          #TH2GETHER</a:t>
            </a:r>
            <a:endParaRPr dirty="0"/>
          </a:p>
        </p:txBody>
      </p:sp>
      <p:sp>
        <p:nvSpPr>
          <p:cNvPr id="106" name="Google Shape;106;p1"/>
          <p:cNvSpPr/>
          <p:nvPr/>
        </p:nvSpPr>
        <p:spPr>
          <a:xfrm>
            <a:off x="0" y="6018506"/>
            <a:ext cx="12192000" cy="45719"/>
          </a:xfrm>
          <a:prstGeom prst="rect">
            <a:avLst/>
          </a:prstGeom>
          <a:solidFill>
            <a:srgbClr val="0060A8"/>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07" name="Google Shape;107;p1"/>
          <p:cNvPicPr preferRelativeResize="0"/>
          <p:nvPr/>
        </p:nvPicPr>
        <p:blipFill rotWithShape="1">
          <a:blip r:embed="rId4">
            <a:alphaModFix/>
          </a:blip>
          <a:srcRect/>
          <a:stretch/>
        </p:blipFill>
        <p:spPr>
          <a:xfrm>
            <a:off x="0" y="2900464"/>
            <a:ext cx="12192000" cy="3118042"/>
          </a:xfrm>
          <a:prstGeom prst="rect">
            <a:avLst/>
          </a:prstGeom>
          <a:noFill/>
          <a:ln>
            <a:noFill/>
          </a:ln>
        </p:spPr>
      </p:pic>
      <p:pic>
        <p:nvPicPr>
          <p:cNvPr id="13" name="Picture 12">
            <a:extLst>
              <a:ext uri="{FF2B5EF4-FFF2-40B4-BE49-F238E27FC236}">
                <a16:creationId xmlns:a16="http://schemas.microsoft.com/office/drawing/2014/main" id="{9FE478BE-F38D-4A16-89A4-BA5FCD4EF400}"/>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20350" y="6212881"/>
            <a:ext cx="1771650" cy="442595"/>
          </a:xfrm>
          <a:prstGeom prst="rect">
            <a:avLst/>
          </a:prstGeom>
          <a:noFill/>
          <a:ln>
            <a:noFill/>
          </a:ln>
        </p:spPr>
      </p:pic>
      <p:pic>
        <p:nvPicPr>
          <p:cNvPr id="14" name="Picture 13">
            <a:extLst>
              <a:ext uri="{FF2B5EF4-FFF2-40B4-BE49-F238E27FC236}">
                <a16:creationId xmlns:a16="http://schemas.microsoft.com/office/drawing/2014/main" id="{2000535A-F689-4332-ACB4-8E9C41DBCADB}"/>
              </a:ext>
            </a:extLst>
          </p:cNvPr>
          <p:cNvPicPr/>
          <p:nvPr/>
        </p:nvPicPr>
        <p:blipFill rotWithShape="1">
          <a:blip r:embed="rId6">
            <a:extLst>
              <a:ext uri="{28A0092B-C50C-407E-A947-70E740481C1C}">
                <a14:useLocalDpi xmlns:a14="http://schemas.microsoft.com/office/drawing/2010/main" val="0"/>
              </a:ext>
            </a:extLst>
          </a:blip>
          <a:srcRect t="16107" b="16443"/>
          <a:stretch/>
        </p:blipFill>
        <p:spPr bwMode="auto">
          <a:xfrm>
            <a:off x="3412490" y="6064225"/>
            <a:ext cx="7007860" cy="695325"/>
          </a:xfrm>
          <a:prstGeom prst="rect">
            <a:avLst/>
          </a:prstGeom>
          <a:noFill/>
          <a:ln>
            <a:noFill/>
          </a:ln>
          <a:extLst>
            <a:ext uri="{53640926-AAD7-44D8-BBD7-CCE9431645EC}">
              <a14:shadowObscured xmlns:a14="http://schemas.microsoft.com/office/drawing/2010/main"/>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8F1BECC-1957-4070-A7E0-4E372E5E2548}"/>
              </a:ext>
            </a:extLst>
          </p:cNvPr>
          <p:cNvSpPr/>
          <p:nvPr/>
        </p:nvSpPr>
        <p:spPr>
          <a:xfrm>
            <a:off x="473675" y="95780"/>
            <a:ext cx="11244649" cy="6666440"/>
          </a:xfrm>
          <a:prstGeom prst="rect">
            <a:avLst/>
          </a:prstGeom>
        </p:spPr>
        <p:txBody>
          <a:bodyPr wrap="square">
            <a:spAutoFit/>
          </a:bodyPr>
          <a:lstStyle/>
          <a:p>
            <a:pPr fontAlgn="base">
              <a:lnSpc>
                <a:spcPct val="90000"/>
              </a:lnSpc>
              <a:spcAft>
                <a:spcPts val="800"/>
              </a:spcAft>
            </a:pPr>
            <a:r>
              <a:rPr lang="en-GB" sz="2400" b="1" dirty="0">
                <a:solidFill>
                  <a:srgbClr val="000000"/>
                </a:solidFill>
                <a:ea typeface="Times New Roman" panose="02020603050405020304" pitchFamily="18" charset="0"/>
                <a:cs typeface="Times New Roman" panose="02020603050405020304" pitchFamily="18" charset="0"/>
              </a:rPr>
              <a:t>Principle 5: Go to communities. Do not expect communities to come to you. </a:t>
            </a:r>
            <a:endParaRPr lang="en-GB" sz="2400" dirty="0">
              <a:ea typeface="Times New Roman" panose="02020603050405020304" pitchFamily="18" charset="0"/>
              <a:cs typeface="Times New Roman" panose="02020603050405020304" pitchFamily="18" charset="0"/>
            </a:endParaRP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Community involvement needs to significantly improve and communities feel far away from services. </a:t>
            </a: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There is a clear need to build community confidence in engagement and overcome the view it is only tokenistic. </a:t>
            </a: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Given the distance communities feel, it is important that time is invested into gaining community confidence</a:t>
            </a:r>
            <a:r>
              <a:rPr lang="en-GB" sz="2400" u="sng" dirty="0">
                <a:ea typeface="Times New Roman" panose="02020603050405020304" pitchFamily="18" charset="0"/>
                <a:cs typeface="Times New Roman" panose="02020603050405020304" pitchFamily="18" charset="0"/>
              </a:rPr>
              <a:t>.</a:t>
            </a:r>
            <a:r>
              <a:rPr lang="en-GB" sz="2400" dirty="0">
                <a:ea typeface="Times New Roman" panose="02020603050405020304" pitchFamily="18" charset="0"/>
              </a:rPr>
              <a:t> </a:t>
            </a:r>
          </a:p>
          <a:p>
            <a:pPr fontAlgn="base">
              <a:lnSpc>
                <a:spcPct val="90000"/>
              </a:lnSpc>
              <a:spcAft>
                <a:spcPts val="800"/>
              </a:spcAft>
            </a:pPr>
            <a:r>
              <a:rPr lang="en-GB" sz="2400" b="1" dirty="0">
                <a:solidFill>
                  <a:srgbClr val="000000"/>
                </a:solidFill>
                <a:ea typeface="Times New Roman" panose="02020603050405020304" pitchFamily="18" charset="0"/>
                <a:cs typeface="Times New Roman" panose="02020603050405020304" pitchFamily="18" charset="0"/>
              </a:rPr>
              <a:t>Principle 6: Work Flexibly</a:t>
            </a:r>
            <a:r>
              <a:rPr lang="en-GB" sz="2400" dirty="0">
                <a:solidFill>
                  <a:srgbClr val="000000"/>
                </a:solidFill>
                <a:ea typeface="Times New Roman" panose="02020603050405020304" pitchFamily="18" charset="0"/>
                <a:cs typeface="Times New Roman" panose="02020603050405020304" pitchFamily="18" charset="0"/>
              </a:rPr>
              <a:t>  </a:t>
            </a:r>
            <a:endParaRPr lang="en-GB" sz="2400" dirty="0">
              <a:ea typeface="Times New Roman" panose="02020603050405020304" pitchFamily="18" charset="0"/>
              <a:cs typeface="Times New Roman" panose="02020603050405020304" pitchFamily="18" charset="0"/>
            </a:endParaRP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Important everyone working in a coproduction activity agreeing the pace of the work. </a:t>
            </a: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Everyone has other commitments; however, staffs’ institutional commitments can push them into a position of wanting to stick to their timescales. </a:t>
            </a: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Recognition staff can use quite rigid processes, e.g. sticking to an internal reporting schedule. </a:t>
            </a: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Coproduction is an evolving process of discovery that can change as the activity is carried out. </a:t>
            </a: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Being rigid undermines both the coproduction and people’s trust that their concerns are being addressed appropriately.</a:t>
            </a:r>
            <a:r>
              <a:rPr lang="en-GB" sz="2400" dirty="0">
                <a:latin typeface="Arial" panose="020B0604020202020204" pitchFamily="34" charset="0"/>
                <a:ea typeface="Times New Roman" panose="02020603050405020304" pitchFamily="18" charset="0"/>
              </a:rPr>
              <a:t> </a:t>
            </a:r>
            <a:endParaRPr lang="en-GB"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67225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8F1BECC-1957-4070-A7E0-4E372E5E2548}"/>
              </a:ext>
            </a:extLst>
          </p:cNvPr>
          <p:cNvSpPr/>
          <p:nvPr/>
        </p:nvSpPr>
        <p:spPr>
          <a:xfrm>
            <a:off x="584886" y="326572"/>
            <a:ext cx="11244649" cy="6485878"/>
          </a:xfrm>
          <a:prstGeom prst="rect">
            <a:avLst/>
          </a:prstGeom>
        </p:spPr>
        <p:txBody>
          <a:bodyPr wrap="square">
            <a:spAutoFit/>
          </a:bodyPr>
          <a:lstStyle/>
          <a:p>
            <a:pPr fontAlgn="base">
              <a:lnSpc>
                <a:spcPct val="90000"/>
              </a:lnSpc>
              <a:spcAft>
                <a:spcPts val="800"/>
              </a:spcAft>
            </a:pPr>
            <a:r>
              <a:rPr lang="en-GB" sz="2400" b="1" dirty="0">
                <a:solidFill>
                  <a:srgbClr val="000000"/>
                </a:solidFill>
                <a:ea typeface="Times New Roman" panose="02020603050405020304" pitchFamily="18" charset="0"/>
                <a:cs typeface="Times New Roman" panose="02020603050405020304" pitchFamily="18" charset="0"/>
              </a:rPr>
              <a:t>Principle 7: Avoid jargon and ensure communities have access to the right information at the right time</a:t>
            </a:r>
            <a:endParaRPr lang="en-GB" sz="2400" dirty="0">
              <a:ea typeface="Times New Roman" panose="02020603050405020304" pitchFamily="18" charset="0"/>
              <a:cs typeface="Times New Roman" panose="02020603050405020304" pitchFamily="18" charset="0"/>
            </a:endParaRP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The use of jargon was recognised as a key barrier to building effective and enduring relationships between staff and people. </a:t>
            </a: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Language used needs to be inclusive. </a:t>
            </a: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Staff presentation of information is a barrier - people struggling or not understanding information, can make them disconnect and undermine their willingness to take part or fully engage </a:t>
            </a:r>
          </a:p>
          <a:p>
            <a:pPr fontAlgn="base"/>
            <a:r>
              <a:rPr lang="en-GB" sz="2400" b="1" dirty="0"/>
              <a:t>Principle 8: Relationships with communities should be built for the long-term and not for the short-term</a:t>
            </a:r>
            <a:r>
              <a:rPr lang="en-GB" sz="2400" dirty="0"/>
              <a:t>.</a:t>
            </a:r>
          </a:p>
          <a:p>
            <a:pPr fontAlgn="base"/>
            <a:r>
              <a:rPr lang="en-GB" sz="2400" dirty="0"/>
              <a:t>People feel the relationship with services and providers was transactional. Statutory organisations struggle to build long-term trusted relationships with communities. </a:t>
            </a:r>
          </a:p>
          <a:p>
            <a:pPr fontAlgn="base"/>
            <a:r>
              <a:rPr lang="en-GB" sz="2400" dirty="0"/>
              <a:t>Voluntary and community sector organisations appear to be different; this sector’s approach is more effective at building trust with the community.</a:t>
            </a:r>
          </a:p>
          <a:p>
            <a:pPr fontAlgn="base"/>
            <a:r>
              <a:rPr lang="en-GB" sz="2400" dirty="0"/>
              <a:t>Communities need to be seen as active partners, rather than as passive providers of information. Where communities help services, services need to feedback to them about how their information had impact.  </a:t>
            </a:r>
          </a:p>
        </p:txBody>
      </p:sp>
    </p:spTree>
    <p:extLst>
      <p:ext uri="{BB962C8B-B14F-4D97-AF65-F5344CB8AC3E}">
        <p14:creationId xmlns:p14="http://schemas.microsoft.com/office/powerpoint/2010/main" val="1503163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6B82E8-C837-497F-A81A-CD31D235941B}"/>
              </a:ext>
            </a:extLst>
          </p:cNvPr>
          <p:cNvSpPr/>
          <p:nvPr/>
        </p:nvSpPr>
        <p:spPr>
          <a:xfrm>
            <a:off x="749642" y="548772"/>
            <a:ext cx="10495006" cy="5815951"/>
          </a:xfrm>
          <a:prstGeom prst="rect">
            <a:avLst/>
          </a:prstGeom>
        </p:spPr>
        <p:txBody>
          <a:bodyPr wrap="square">
            <a:spAutoFit/>
          </a:bodyPr>
          <a:lstStyle/>
          <a:p>
            <a:pPr marL="226695" fontAlgn="base">
              <a:lnSpc>
                <a:spcPct val="90000"/>
              </a:lnSpc>
              <a:spcAft>
                <a:spcPts val="0"/>
              </a:spcAft>
            </a:pPr>
            <a:r>
              <a:rPr lang="en-GB" dirty="0">
                <a:latin typeface="Arial" panose="020B0604020202020204" pitchFamily="34" charset="0"/>
                <a:ea typeface="Times New Roman" panose="02020603050405020304" pitchFamily="18" charset="0"/>
              </a:rPr>
              <a:t> </a:t>
            </a:r>
            <a:endParaRPr lang="en-GB" sz="2000" dirty="0">
              <a:latin typeface="Times New Roman" panose="02020603050405020304" pitchFamily="18" charset="0"/>
              <a:ea typeface="Times New Roman" panose="02020603050405020304" pitchFamily="18" charset="0"/>
            </a:endParaRPr>
          </a:p>
          <a:p>
            <a:pPr fontAlgn="base">
              <a:lnSpc>
                <a:spcPct val="90000"/>
              </a:lnSpc>
              <a:spcAft>
                <a:spcPts val="800"/>
              </a:spcAft>
            </a:pPr>
            <a:r>
              <a:rPr lang="en-GB" sz="2400" b="1" dirty="0">
                <a:solidFill>
                  <a:srgbClr val="000000"/>
                </a:solidFill>
                <a:ea typeface="Times New Roman" panose="02020603050405020304" pitchFamily="18" charset="0"/>
                <a:cs typeface="Times New Roman" panose="02020603050405020304" pitchFamily="18" charset="0"/>
              </a:rPr>
              <a:t>Principle 9: Co-production activities with communities must be adequately resourced.</a:t>
            </a:r>
            <a:endParaRPr lang="en-GB" sz="2400" dirty="0">
              <a:ea typeface="Times New Roman" panose="02020603050405020304" pitchFamily="18" charset="0"/>
              <a:cs typeface="Times New Roman" panose="02020603050405020304" pitchFamily="18" charset="0"/>
            </a:endParaRP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Funding is seen as a very challenging issue. Funding tends to be short-term and usually insufficient (e.g. voluntary and community sector struggle to recover their full costs). </a:t>
            </a:r>
          </a:p>
          <a:p>
            <a:pPr fontAlgn="base">
              <a:lnSpc>
                <a:spcPct val="90000"/>
              </a:lnSpc>
              <a:spcAft>
                <a:spcPts val="800"/>
              </a:spcAft>
            </a:pPr>
            <a:r>
              <a:rPr lang="en-GB" sz="2400" dirty="0">
                <a:ea typeface="Times New Roman" panose="02020603050405020304" pitchFamily="18" charset="0"/>
                <a:cs typeface="Times New Roman" panose="02020603050405020304" pitchFamily="18" charset="0"/>
              </a:rPr>
              <a:t>Engagement and coproduction, whilst seen as one of the keys ways the services need to build their community connections, struggle to have sufficient resource to move beyond small scale coproduction and engagement activities. </a:t>
            </a:r>
          </a:p>
          <a:p>
            <a:pPr fontAlgn="base">
              <a:lnSpc>
                <a:spcPct val="90000"/>
              </a:lnSpc>
              <a:spcAft>
                <a:spcPts val="800"/>
              </a:spcAft>
            </a:pPr>
            <a:endParaRPr lang="en-GB" sz="2400" dirty="0">
              <a:ea typeface="Times New Roman" panose="02020603050405020304" pitchFamily="18" charset="0"/>
              <a:cs typeface="Times New Roman" panose="02020603050405020304" pitchFamily="18" charset="0"/>
            </a:endParaRPr>
          </a:p>
          <a:p>
            <a:pPr fontAlgn="base">
              <a:lnSpc>
                <a:spcPct val="90000"/>
              </a:lnSpc>
              <a:spcAft>
                <a:spcPts val="800"/>
              </a:spcAft>
            </a:pPr>
            <a:r>
              <a:rPr lang="en-GB" sz="2400" b="1" dirty="0">
                <a:ea typeface="Times New Roman" panose="02020603050405020304" pitchFamily="18" charset="0"/>
                <a:cs typeface="Times New Roman" panose="02020603050405020304" pitchFamily="18" charset="0"/>
              </a:rPr>
              <a:t>Ways to sections …</a:t>
            </a:r>
          </a:p>
          <a:p>
            <a:pPr marL="342900" indent="-342900" fontAlgn="base">
              <a:lnSpc>
                <a:spcPct val="90000"/>
              </a:lnSpc>
              <a:spcAft>
                <a:spcPts val="800"/>
              </a:spcAft>
              <a:buFont typeface="Arial" panose="020B0604020202020204" pitchFamily="34" charset="0"/>
              <a:buChar char="•"/>
            </a:pPr>
            <a:r>
              <a:rPr lang="en-GB" sz="2400" b="1" i="1" dirty="0">
                <a:ea typeface="Times New Roman" panose="02020603050405020304" pitchFamily="18" charset="0"/>
                <a:cs typeface="Times New Roman" panose="02020603050405020304" pitchFamily="18" charset="0"/>
              </a:rPr>
              <a:t>Suggested ways to embed these principles in our coproduction</a:t>
            </a:r>
          </a:p>
          <a:p>
            <a:pPr marL="342900" indent="-342900" fontAlgn="base">
              <a:lnSpc>
                <a:spcPct val="90000"/>
              </a:lnSpc>
              <a:spcAft>
                <a:spcPts val="800"/>
              </a:spcAft>
              <a:buFont typeface="Arial" panose="020B0604020202020204" pitchFamily="34" charset="0"/>
              <a:buChar char="•"/>
            </a:pPr>
            <a:r>
              <a:rPr lang="en-GB" sz="2400" b="1" i="1" dirty="0">
                <a:ea typeface="Times New Roman" panose="02020603050405020304" pitchFamily="18" charset="0"/>
                <a:cs typeface="Times New Roman" panose="02020603050405020304" pitchFamily="18" charset="0"/>
              </a:rPr>
              <a:t>Do they work?</a:t>
            </a:r>
          </a:p>
          <a:p>
            <a:pPr marL="342900" indent="-342900" fontAlgn="base">
              <a:lnSpc>
                <a:spcPct val="90000"/>
              </a:lnSpc>
              <a:spcAft>
                <a:spcPts val="800"/>
              </a:spcAft>
              <a:buFont typeface="Arial" panose="020B0604020202020204" pitchFamily="34" charset="0"/>
              <a:buChar char="•"/>
            </a:pPr>
            <a:r>
              <a:rPr lang="en-GB" sz="2400" b="1" i="1" dirty="0">
                <a:ea typeface="Times New Roman" panose="02020603050405020304" pitchFamily="18" charset="0"/>
                <a:cs typeface="Times New Roman" panose="02020603050405020304" pitchFamily="18" charset="0"/>
              </a:rPr>
              <a:t>How could they be stronger?</a:t>
            </a:r>
          </a:p>
          <a:p>
            <a:pPr marL="342900" indent="-342900" fontAlgn="base">
              <a:lnSpc>
                <a:spcPct val="90000"/>
              </a:lnSpc>
              <a:spcAft>
                <a:spcPts val="800"/>
              </a:spcAft>
              <a:buFont typeface="Arial" panose="020B0604020202020204" pitchFamily="34" charset="0"/>
              <a:buChar char="•"/>
            </a:pPr>
            <a:r>
              <a:rPr lang="en-GB" sz="2400" b="1" i="1" dirty="0">
                <a:ea typeface="Times New Roman" panose="02020603050405020304" pitchFamily="18" charset="0"/>
                <a:cs typeface="Times New Roman" panose="02020603050405020304" pitchFamily="18" charset="0"/>
              </a:rPr>
              <a:t>Is anything missing?</a:t>
            </a:r>
          </a:p>
        </p:txBody>
      </p:sp>
    </p:spTree>
    <p:extLst>
      <p:ext uri="{BB962C8B-B14F-4D97-AF65-F5344CB8AC3E}">
        <p14:creationId xmlns:p14="http://schemas.microsoft.com/office/powerpoint/2010/main" val="3871961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ACBCF-4199-4555-8DE2-21BE146E1248}"/>
              </a:ext>
            </a:extLst>
          </p:cNvPr>
          <p:cNvSpPr>
            <a:spLocks noGrp="1"/>
          </p:cNvSpPr>
          <p:nvPr>
            <p:ph type="ctrTitle"/>
          </p:nvPr>
        </p:nvSpPr>
        <p:spPr>
          <a:xfrm>
            <a:off x="678649" y="593728"/>
            <a:ext cx="10834701" cy="1470025"/>
          </a:xfrm>
        </p:spPr>
        <p:txBody>
          <a:bodyPr>
            <a:normAutofit/>
          </a:bodyPr>
          <a:lstStyle/>
          <a:p>
            <a:r>
              <a:rPr lang="en-GB" sz="5400" b="1" dirty="0"/>
              <a:t>About today</a:t>
            </a:r>
          </a:p>
        </p:txBody>
      </p:sp>
      <p:sp>
        <p:nvSpPr>
          <p:cNvPr id="3" name="Subtitle 2">
            <a:extLst>
              <a:ext uri="{FF2B5EF4-FFF2-40B4-BE49-F238E27FC236}">
                <a16:creationId xmlns:a16="http://schemas.microsoft.com/office/drawing/2014/main" id="{3175627B-A127-4B1F-B20D-1D721ABAE9EB}"/>
              </a:ext>
            </a:extLst>
          </p:cNvPr>
          <p:cNvSpPr>
            <a:spLocks noGrp="1"/>
          </p:cNvSpPr>
          <p:nvPr>
            <p:ph type="subTitle" idx="1"/>
          </p:nvPr>
        </p:nvSpPr>
        <p:spPr>
          <a:xfrm>
            <a:off x="757838" y="1701799"/>
            <a:ext cx="10834701" cy="3937000"/>
          </a:xfrm>
        </p:spPr>
        <p:txBody>
          <a:bodyPr>
            <a:normAutofit fontScale="92500" lnSpcReduction="10000"/>
          </a:bodyPr>
          <a:lstStyle/>
          <a:p>
            <a:pPr marL="457200" indent="-457200" algn="l">
              <a:buFont typeface="Arial" panose="020B0604020202020204" pitchFamily="34" charset="0"/>
              <a:buChar char="•"/>
            </a:pPr>
            <a:r>
              <a:rPr lang="en-GB" b="1" dirty="0">
                <a:solidFill>
                  <a:schemeClr val="tx1"/>
                </a:solidFill>
              </a:rPr>
              <a:t>Draft Coproduction Guidance </a:t>
            </a:r>
            <a:r>
              <a:rPr lang="en-GB" dirty="0">
                <a:solidFill>
                  <a:schemeClr val="tx1"/>
                </a:solidFill>
              </a:rPr>
              <a:t>– getting it right</a:t>
            </a:r>
          </a:p>
          <a:p>
            <a:pPr marL="457200" indent="-457200" algn="l">
              <a:buFont typeface="Arial" panose="020B0604020202020204" pitchFamily="34" charset="0"/>
              <a:buChar char="•"/>
            </a:pPr>
            <a:r>
              <a:rPr lang="en-GB" b="1" dirty="0">
                <a:solidFill>
                  <a:schemeClr val="tx1"/>
                </a:solidFill>
              </a:rPr>
              <a:t>What good looks like: </a:t>
            </a:r>
            <a:r>
              <a:rPr lang="en-GB" dirty="0">
                <a:solidFill>
                  <a:schemeClr val="tx1"/>
                </a:solidFill>
              </a:rPr>
              <a:t>East London Pandemic Recovery Priority Setting Partnership for Ethnic Minority Communities </a:t>
            </a:r>
          </a:p>
          <a:p>
            <a:pPr marL="457200" indent="-457200" algn="l">
              <a:buFont typeface="Arial" panose="020B0604020202020204" pitchFamily="34" charset="0"/>
              <a:buChar char="•"/>
            </a:pPr>
            <a:r>
              <a:rPr lang="en-GB" b="1" dirty="0">
                <a:solidFill>
                  <a:schemeClr val="tx1"/>
                </a:solidFill>
              </a:rPr>
              <a:t>World Café </a:t>
            </a:r>
          </a:p>
          <a:p>
            <a:pPr marL="914400" lvl="1" indent="-457200" algn="l">
              <a:buFont typeface="Arial" panose="020B0604020202020204" pitchFamily="34" charset="0"/>
              <a:buChar char="•"/>
            </a:pPr>
            <a:r>
              <a:rPr lang="en-GB" dirty="0">
                <a:solidFill>
                  <a:schemeClr val="tx1"/>
                </a:solidFill>
              </a:rPr>
              <a:t>General view of the guidance </a:t>
            </a:r>
          </a:p>
          <a:p>
            <a:pPr marL="914400" lvl="1" indent="-457200" algn="l">
              <a:buFont typeface="Arial" panose="020B0604020202020204" pitchFamily="34" charset="0"/>
              <a:buChar char="•"/>
            </a:pPr>
            <a:r>
              <a:rPr lang="en-GB" dirty="0">
                <a:solidFill>
                  <a:schemeClr val="tx1"/>
                </a:solidFill>
              </a:rPr>
              <a:t>Signing off the guidance and </a:t>
            </a:r>
          </a:p>
          <a:p>
            <a:pPr marL="914400" lvl="1" indent="-457200" algn="l">
              <a:buFont typeface="Arial" panose="020B0604020202020204" pitchFamily="34" charset="0"/>
              <a:buChar char="•"/>
            </a:pPr>
            <a:r>
              <a:rPr lang="en-GB" dirty="0">
                <a:solidFill>
                  <a:schemeClr val="tx1"/>
                </a:solidFill>
              </a:rPr>
              <a:t>long term scrutiny of THT implementation of coproduction</a:t>
            </a:r>
          </a:p>
          <a:p>
            <a:pPr algn="l"/>
            <a:r>
              <a:rPr lang="en-GB" sz="4400" b="1" dirty="0">
                <a:solidFill>
                  <a:schemeClr val="tx1"/>
                </a:solidFill>
              </a:rPr>
              <a:t>Be ambitious  </a:t>
            </a:r>
          </a:p>
          <a:p>
            <a:pPr algn="r"/>
            <a:r>
              <a:rPr lang="en-GB" b="1" i="1" dirty="0">
                <a:solidFill>
                  <a:schemeClr val="tx1"/>
                </a:solidFill>
              </a:rPr>
              <a:t>And an research from University City of London</a:t>
            </a:r>
          </a:p>
        </p:txBody>
      </p:sp>
    </p:spTree>
    <p:extLst>
      <p:ext uri="{BB962C8B-B14F-4D97-AF65-F5344CB8AC3E}">
        <p14:creationId xmlns:p14="http://schemas.microsoft.com/office/powerpoint/2010/main" val="1732682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1A32B-EFA7-4591-BB5C-BF9122E0CEC7}"/>
              </a:ext>
            </a:extLst>
          </p:cNvPr>
          <p:cNvSpPr>
            <a:spLocks noGrp="1"/>
          </p:cNvSpPr>
          <p:nvPr>
            <p:ph type="ctrTitle"/>
          </p:nvPr>
        </p:nvSpPr>
        <p:spPr>
          <a:xfrm>
            <a:off x="757839" y="596901"/>
            <a:ext cx="10834701" cy="1054100"/>
          </a:xfrm>
        </p:spPr>
        <p:txBody>
          <a:bodyPr>
            <a:normAutofit/>
          </a:bodyPr>
          <a:lstStyle/>
          <a:p>
            <a:r>
              <a:rPr lang="en-GB" sz="5400" b="1" dirty="0"/>
              <a:t>How we got here 1</a:t>
            </a:r>
          </a:p>
        </p:txBody>
      </p:sp>
      <p:sp>
        <p:nvSpPr>
          <p:cNvPr id="3" name="Subtitle 2">
            <a:extLst>
              <a:ext uri="{FF2B5EF4-FFF2-40B4-BE49-F238E27FC236}">
                <a16:creationId xmlns:a16="http://schemas.microsoft.com/office/drawing/2014/main" id="{6FAD0D79-4AAB-4A87-81D6-64422F776C48}"/>
              </a:ext>
            </a:extLst>
          </p:cNvPr>
          <p:cNvSpPr>
            <a:spLocks noGrp="1"/>
          </p:cNvSpPr>
          <p:nvPr>
            <p:ph type="subTitle" idx="1"/>
          </p:nvPr>
        </p:nvSpPr>
        <p:spPr>
          <a:xfrm>
            <a:off x="757839" y="1485900"/>
            <a:ext cx="10834701" cy="4152900"/>
          </a:xfrm>
        </p:spPr>
        <p:txBody>
          <a:bodyPr>
            <a:normAutofit fontScale="85000" lnSpcReduction="20000"/>
          </a:bodyPr>
          <a:lstStyle/>
          <a:p>
            <a:pPr marL="457200" indent="-457200" algn="l">
              <a:buFont typeface="Arial" panose="020B0604020202020204" pitchFamily="34" charset="0"/>
              <a:buChar char="•"/>
            </a:pPr>
            <a:r>
              <a:rPr lang="en-GB" dirty="0">
                <a:solidFill>
                  <a:schemeClr val="tx1"/>
                </a:solidFill>
              </a:rPr>
              <a:t>Coproduction Task and Finish Group</a:t>
            </a:r>
          </a:p>
          <a:p>
            <a:pPr marL="914400" lvl="1" indent="-457200" algn="l">
              <a:buFont typeface="Arial" panose="020B0604020202020204" pitchFamily="34" charset="0"/>
              <a:buChar char="•"/>
            </a:pPr>
            <a:r>
              <a:rPr lang="en-GB" dirty="0">
                <a:solidFill>
                  <a:schemeClr val="tx1"/>
                </a:solidFill>
              </a:rPr>
              <a:t>Mapping Coproduction in Tower Hamlet</a:t>
            </a:r>
          </a:p>
          <a:p>
            <a:pPr marL="457200" indent="-457200" algn="l">
              <a:buFont typeface="Arial" panose="020B0604020202020204" pitchFamily="34" charset="0"/>
              <a:buChar char="•"/>
            </a:pPr>
            <a:r>
              <a:rPr lang="en-GB" dirty="0">
                <a:solidFill>
                  <a:schemeClr val="tx1"/>
                </a:solidFill>
              </a:rPr>
              <a:t>First event in April – barriers and opportunities to coproduction</a:t>
            </a:r>
          </a:p>
          <a:p>
            <a:pPr marL="914400" lvl="1" indent="-457200" algn="l">
              <a:buFont typeface="Arial" panose="020B0604020202020204" pitchFamily="34" charset="0"/>
              <a:buChar char="•"/>
            </a:pPr>
            <a:r>
              <a:rPr lang="en-GB" dirty="0">
                <a:solidFill>
                  <a:schemeClr val="tx1"/>
                </a:solidFill>
              </a:rPr>
              <a:t>Barriers</a:t>
            </a:r>
          </a:p>
          <a:p>
            <a:pPr marL="1371600" lvl="2" indent="-457200" algn="l">
              <a:buFont typeface="Arial" panose="020B0604020202020204" pitchFamily="34" charset="0"/>
              <a:buChar char="•"/>
            </a:pPr>
            <a:r>
              <a:rPr lang="en-GB" dirty="0">
                <a:solidFill>
                  <a:schemeClr val="tx1"/>
                </a:solidFill>
              </a:rPr>
              <a:t>Time and capacity </a:t>
            </a:r>
          </a:p>
          <a:p>
            <a:pPr marL="1371600" lvl="2" indent="-457200" algn="l">
              <a:buFont typeface="Arial" panose="020B0604020202020204" pitchFamily="34" charset="0"/>
              <a:buChar char="•"/>
            </a:pPr>
            <a:r>
              <a:rPr lang="en-GB" dirty="0">
                <a:solidFill>
                  <a:schemeClr val="tx1"/>
                </a:solidFill>
              </a:rPr>
              <a:t>Feedback</a:t>
            </a:r>
          </a:p>
          <a:p>
            <a:pPr marL="1371600" lvl="2" indent="-457200" algn="l">
              <a:buFont typeface="Arial" panose="020B0604020202020204" pitchFamily="34" charset="0"/>
              <a:buChar char="•"/>
            </a:pPr>
            <a:r>
              <a:rPr lang="en-GB" dirty="0">
                <a:solidFill>
                  <a:schemeClr val="tx1"/>
                </a:solidFill>
              </a:rPr>
              <a:t>Reward and Recognition</a:t>
            </a:r>
          </a:p>
          <a:p>
            <a:pPr marL="1371600" lvl="2" indent="-457200" algn="l">
              <a:buFont typeface="Arial" panose="020B0604020202020204" pitchFamily="34" charset="0"/>
              <a:buChar char="•"/>
            </a:pPr>
            <a:r>
              <a:rPr lang="en-GB" dirty="0">
                <a:solidFill>
                  <a:schemeClr val="tx1"/>
                </a:solidFill>
              </a:rPr>
              <a:t>Information is power</a:t>
            </a:r>
          </a:p>
          <a:p>
            <a:pPr marL="914400" lvl="1" indent="-457200" algn="l">
              <a:buFont typeface="Arial" panose="020B0604020202020204" pitchFamily="34" charset="0"/>
              <a:buChar char="•"/>
            </a:pPr>
            <a:r>
              <a:rPr lang="en-GB" dirty="0">
                <a:solidFill>
                  <a:schemeClr val="tx1"/>
                </a:solidFill>
              </a:rPr>
              <a:t>Opportunities</a:t>
            </a:r>
          </a:p>
          <a:p>
            <a:pPr marL="1371600" lvl="2" indent="-457200" algn="l">
              <a:buFont typeface="Arial" panose="020B0604020202020204" pitchFamily="34" charset="0"/>
              <a:buChar char="•"/>
            </a:pPr>
            <a:r>
              <a:rPr lang="en-GB" dirty="0">
                <a:solidFill>
                  <a:schemeClr val="tx1"/>
                </a:solidFill>
              </a:rPr>
              <a:t>This is not rocket science – and we are not alone</a:t>
            </a:r>
          </a:p>
          <a:p>
            <a:pPr marL="1371600" lvl="2" indent="-457200" algn="l">
              <a:buFont typeface="Arial" panose="020B0604020202020204" pitchFamily="34" charset="0"/>
              <a:buChar char="•"/>
            </a:pPr>
            <a:r>
              <a:rPr lang="en-GB" dirty="0">
                <a:solidFill>
                  <a:schemeClr val="tx1"/>
                </a:solidFill>
              </a:rPr>
              <a:t>Power Sharing – creating solutions collectively </a:t>
            </a:r>
          </a:p>
          <a:p>
            <a:pPr marL="1371600" lvl="2" indent="-457200" algn="l">
              <a:buFont typeface="Arial" panose="020B0604020202020204" pitchFamily="34" charset="0"/>
              <a:buChar char="•"/>
            </a:pPr>
            <a:r>
              <a:rPr lang="en-GB" dirty="0">
                <a:solidFill>
                  <a:schemeClr val="tx1"/>
                </a:solidFill>
              </a:rPr>
              <a:t>Health and care – focus on health inequalities</a:t>
            </a:r>
          </a:p>
          <a:p>
            <a:pPr marL="1371600" lvl="2" indent="-457200" algn="l">
              <a:buFont typeface="Arial" panose="020B0604020202020204" pitchFamily="34" charset="0"/>
              <a:buChar char="•"/>
            </a:pPr>
            <a:r>
              <a:rPr lang="en-GB" dirty="0">
                <a:solidFill>
                  <a:schemeClr val="tx1"/>
                </a:solidFill>
              </a:rPr>
              <a:t>Engagement is everyone’s business</a:t>
            </a:r>
          </a:p>
          <a:p>
            <a:pPr marL="1371600" lvl="2" indent="-457200" algn="l">
              <a:buFont typeface="Arial" panose="020B0604020202020204" pitchFamily="34" charset="0"/>
              <a:buChar char="•"/>
            </a:pPr>
            <a:r>
              <a:rPr lang="en-GB" dirty="0">
                <a:solidFill>
                  <a:schemeClr val="tx1"/>
                </a:solidFill>
              </a:rPr>
              <a:t>Transparency</a:t>
            </a:r>
          </a:p>
          <a:p>
            <a:pPr marL="1371600" lvl="2" indent="-457200" algn="l">
              <a:buFont typeface="Arial" panose="020B0604020202020204" pitchFamily="34" charset="0"/>
              <a:buChar char="•"/>
            </a:pPr>
            <a:endParaRPr lang="en-GB" dirty="0"/>
          </a:p>
          <a:p>
            <a:pPr marL="914400" lvl="1" indent="-457200" algn="l">
              <a:buFont typeface="Arial" panose="020B0604020202020204" pitchFamily="34" charset="0"/>
              <a:buChar char="•"/>
            </a:pPr>
            <a:endParaRPr lang="en-GB" dirty="0"/>
          </a:p>
        </p:txBody>
      </p:sp>
    </p:spTree>
    <p:extLst>
      <p:ext uri="{BB962C8B-B14F-4D97-AF65-F5344CB8AC3E}">
        <p14:creationId xmlns:p14="http://schemas.microsoft.com/office/powerpoint/2010/main" val="380237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1A32B-EFA7-4591-BB5C-BF9122E0CEC7}"/>
              </a:ext>
            </a:extLst>
          </p:cNvPr>
          <p:cNvSpPr>
            <a:spLocks noGrp="1"/>
          </p:cNvSpPr>
          <p:nvPr>
            <p:ph type="ctrTitle"/>
          </p:nvPr>
        </p:nvSpPr>
        <p:spPr>
          <a:xfrm>
            <a:off x="757839" y="596901"/>
            <a:ext cx="10834701" cy="1054100"/>
          </a:xfrm>
        </p:spPr>
        <p:txBody>
          <a:bodyPr>
            <a:normAutofit/>
          </a:bodyPr>
          <a:lstStyle/>
          <a:p>
            <a:r>
              <a:rPr lang="en-GB" sz="5400" b="1" dirty="0"/>
              <a:t>How we got here 2</a:t>
            </a:r>
          </a:p>
        </p:txBody>
      </p:sp>
      <p:sp>
        <p:nvSpPr>
          <p:cNvPr id="3" name="Subtitle 2">
            <a:extLst>
              <a:ext uri="{FF2B5EF4-FFF2-40B4-BE49-F238E27FC236}">
                <a16:creationId xmlns:a16="http://schemas.microsoft.com/office/drawing/2014/main" id="{6FAD0D79-4AAB-4A87-81D6-64422F776C48}"/>
              </a:ext>
            </a:extLst>
          </p:cNvPr>
          <p:cNvSpPr>
            <a:spLocks noGrp="1"/>
          </p:cNvSpPr>
          <p:nvPr>
            <p:ph type="subTitle" idx="1"/>
          </p:nvPr>
        </p:nvSpPr>
        <p:spPr>
          <a:xfrm>
            <a:off x="757839" y="1485900"/>
            <a:ext cx="10834701" cy="4152900"/>
          </a:xfrm>
        </p:spPr>
        <p:txBody>
          <a:bodyPr>
            <a:normAutofit fontScale="92500" lnSpcReduction="20000"/>
          </a:bodyPr>
          <a:lstStyle/>
          <a:p>
            <a:pPr marL="457200" indent="-457200" algn="l">
              <a:buFont typeface="Arial" panose="020B0604020202020204" pitchFamily="34" charset="0"/>
              <a:buChar char="•"/>
            </a:pPr>
            <a:r>
              <a:rPr lang="en-GB" dirty="0">
                <a:solidFill>
                  <a:schemeClr val="tx1"/>
                </a:solidFill>
              </a:rPr>
              <a:t>Second event in May – understanding coproduction in practice</a:t>
            </a:r>
          </a:p>
          <a:p>
            <a:pPr marL="914400" lvl="1" indent="-457200" algn="l">
              <a:buFont typeface="Arial" panose="020B0604020202020204" pitchFamily="34" charset="0"/>
              <a:buChar char="•"/>
            </a:pPr>
            <a:r>
              <a:rPr lang="en-GB" dirty="0">
                <a:solidFill>
                  <a:schemeClr val="tx1"/>
                </a:solidFill>
              </a:rPr>
              <a:t>Diabetes focus</a:t>
            </a:r>
          </a:p>
          <a:p>
            <a:pPr marL="1371600" lvl="2" indent="-457200" algn="l">
              <a:buFont typeface="Arial" panose="020B0604020202020204" pitchFamily="34" charset="0"/>
              <a:buChar char="•"/>
            </a:pPr>
            <a:r>
              <a:rPr lang="en-GB" dirty="0">
                <a:solidFill>
                  <a:schemeClr val="tx1"/>
                </a:solidFill>
              </a:rPr>
              <a:t>Real barriers to raising people’s awareness of diabetes, their time to care for themselves and challenges of changing to healthy diets.</a:t>
            </a:r>
          </a:p>
          <a:p>
            <a:pPr marL="1371600" lvl="2" indent="-457200" algn="l">
              <a:buFont typeface="Arial" panose="020B0604020202020204" pitchFamily="34" charset="0"/>
              <a:buChar char="•"/>
            </a:pPr>
            <a:r>
              <a:rPr lang="en-GB" dirty="0">
                <a:solidFill>
                  <a:schemeClr val="tx1"/>
                </a:solidFill>
              </a:rPr>
              <a:t>Top down interventions need to end  - we must work with people with diabetes/potential to develop diabetes to develop solutions; </a:t>
            </a:r>
            <a:r>
              <a:rPr lang="en-GB" i="1" dirty="0">
                <a:solidFill>
                  <a:schemeClr val="tx1"/>
                </a:solidFill>
              </a:rPr>
              <a:t>all interventions must start with the people we seek to support, i.e. coproduced</a:t>
            </a:r>
          </a:p>
          <a:p>
            <a:pPr marL="1371600" lvl="2" indent="-457200" algn="l">
              <a:buFont typeface="Arial" panose="020B0604020202020204" pitchFamily="34" charset="0"/>
              <a:buChar char="•"/>
            </a:pPr>
            <a:r>
              <a:rPr lang="en-GB" dirty="0">
                <a:solidFill>
                  <a:schemeClr val="tx1"/>
                </a:solidFill>
              </a:rPr>
              <a:t>Food promotion is over powering and should be tackled by working with communities to explain high risks of certain foods</a:t>
            </a:r>
          </a:p>
          <a:p>
            <a:pPr marL="1371600" lvl="2" indent="-457200" algn="l">
              <a:buFont typeface="Arial" panose="020B0604020202020204" pitchFamily="34" charset="0"/>
              <a:buChar char="•"/>
            </a:pPr>
            <a:r>
              <a:rPr lang="en-GB" dirty="0">
                <a:solidFill>
                  <a:schemeClr val="tx1"/>
                </a:solidFill>
              </a:rPr>
              <a:t>Diabetes should be tackled at ‘whole family’ level</a:t>
            </a:r>
          </a:p>
          <a:p>
            <a:pPr marL="1371600" lvl="2" indent="-457200" algn="l">
              <a:buFont typeface="Arial" panose="020B0604020202020204" pitchFamily="34" charset="0"/>
              <a:buChar char="•"/>
            </a:pPr>
            <a:r>
              <a:rPr lang="en-GB" dirty="0">
                <a:solidFill>
                  <a:schemeClr val="tx1"/>
                </a:solidFill>
              </a:rPr>
              <a:t>There needs to be a consistent approach to services offered across the borough</a:t>
            </a:r>
          </a:p>
          <a:p>
            <a:pPr marL="1371600" lvl="2" indent="-457200" algn="l">
              <a:buFont typeface="Arial" panose="020B0604020202020204" pitchFamily="34" charset="0"/>
              <a:buChar char="•"/>
            </a:pPr>
            <a:r>
              <a:rPr lang="en-GB" dirty="0">
                <a:solidFill>
                  <a:schemeClr val="tx1"/>
                </a:solidFill>
              </a:rPr>
              <a:t>Mental Health support needs to be better incorporated as part of the treatment pathway</a:t>
            </a:r>
          </a:p>
          <a:p>
            <a:pPr marL="1371600" lvl="2" indent="-457200" algn="l">
              <a:buFont typeface="Arial" panose="020B0604020202020204" pitchFamily="34" charset="0"/>
              <a:buChar char="•"/>
            </a:pPr>
            <a:r>
              <a:rPr lang="en-GB" dirty="0">
                <a:solidFill>
                  <a:schemeClr val="tx1"/>
                </a:solidFill>
              </a:rPr>
              <a:t>Social prescribers better supported to signpost to diabetes services and early intervention opportunities</a:t>
            </a:r>
          </a:p>
          <a:p>
            <a:pPr marL="0" indent="0" algn="l"/>
            <a:r>
              <a:rPr lang="en-GB" b="1" dirty="0">
                <a:solidFill>
                  <a:schemeClr val="tx1"/>
                </a:solidFill>
              </a:rPr>
              <a:t>More detailed report being prepared for Public Health</a:t>
            </a:r>
          </a:p>
        </p:txBody>
      </p:sp>
    </p:spTree>
    <p:extLst>
      <p:ext uri="{BB962C8B-B14F-4D97-AF65-F5344CB8AC3E}">
        <p14:creationId xmlns:p14="http://schemas.microsoft.com/office/powerpoint/2010/main" val="2946051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6203662-D17B-47F2-B0AB-44226E16F78D}"/>
              </a:ext>
            </a:extLst>
          </p:cNvPr>
          <p:cNvSpPr>
            <a:spLocks noGrp="1"/>
          </p:cNvSpPr>
          <p:nvPr>
            <p:ph type="title"/>
          </p:nvPr>
        </p:nvSpPr>
        <p:spPr/>
        <p:txBody>
          <a:bodyPr>
            <a:normAutofit/>
          </a:bodyPr>
          <a:lstStyle/>
          <a:p>
            <a:r>
              <a:rPr lang="en-GB" sz="4000" b="1" dirty="0"/>
              <a:t>Evaluation of events so far… Event 1 (30 responses)</a:t>
            </a:r>
          </a:p>
        </p:txBody>
      </p:sp>
      <p:graphicFrame>
        <p:nvGraphicFramePr>
          <p:cNvPr id="7" name="Content Placeholder 6">
            <a:extLst>
              <a:ext uri="{FF2B5EF4-FFF2-40B4-BE49-F238E27FC236}">
                <a16:creationId xmlns:a16="http://schemas.microsoft.com/office/drawing/2014/main" id="{87EC5652-2CF8-46F9-941D-08494EFDD5CB}"/>
              </a:ext>
            </a:extLst>
          </p:cNvPr>
          <p:cNvGraphicFramePr>
            <a:graphicFrameLocks noGrp="1"/>
          </p:cNvGraphicFramePr>
          <p:nvPr>
            <p:ph idx="1"/>
            <p:extLst>
              <p:ext uri="{D42A27DB-BD31-4B8C-83A1-F6EECF244321}">
                <p14:modId xmlns:p14="http://schemas.microsoft.com/office/powerpoint/2010/main" val="1167702862"/>
              </p:ext>
            </p:extLst>
          </p:nvPr>
        </p:nvGraphicFramePr>
        <p:xfrm>
          <a:off x="593123" y="1690688"/>
          <a:ext cx="10659761" cy="2175924"/>
        </p:xfrm>
        <a:graphic>
          <a:graphicData uri="http://schemas.openxmlformats.org/drawingml/2006/table">
            <a:tbl>
              <a:tblPr>
                <a:tableStyleId>{5C22544A-7EE6-4342-B048-85BDC9FD1C3A}</a:tableStyleId>
              </a:tblPr>
              <a:tblGrid>
                <a:gridCol w="873211">
                  <a:extLst>
                    <a:ext uri="{9D8B030D-6E8A-4147-A177-3AD203B41FA5}">
                      <a16:colId xmlns:a16="http://schemas.microsoft.com/office/drawing/2014/main" val="1427313365"/>
                    </a:ext>
                  </a:extLst>
                </a:gridCol>
                <a:gridCol w="716692">
                  <a:extLst>
                    <a:ext uri="{9D8B030D-6E8A-4147-A177-3AD203B41FA5}">
                      <a16:colId xmlns:a16="http://schemas.microsoft.com/office/drawing/2014/main" val="3264347945"/>
                    </a:ext>
                  </a:extLst>
                </a:gridCol>
                <a:gridCol w="897924">
                  <a:extLst>
                    <a:ext uri="{9D8B030D-6E8A-4147-A177-3AD203B41FA5}">
                      <a16:colId xmlns:a16="http://schemas.microsoft.com/office/drawing/2014/main" val="4170330369"/>
                    </a:ext>
                  </a:extLst>
                </a:gridCol>
                <a:gridCol w="724930">
                  <a:extLst>
                    <a:ext uri="{9D8B030D-6E8A-4147-A177-3AD203B41FA5}">
                      <a16:colId xmlns:a16="http://schemas.microsoft.com/office/drawing/2014/main" val="231725730"/>
                    </a:ext>
                  </a:extLst>
                </a:gridCol>
                <a:gridCol w="807308">
                  <a:extLst>
                    <a:ext uri="{9D8B030D-6E8A-4147-A177-3AD203B41FA5}">
                      <a16:colId xmlns:a16="http://schemas.microsoft.com/office/drawing/2014/main" val="2589425130"/>
                    </a:ext>
                  </a:extLst>
                </a:gridCol>
                <a:gridCol w="848497">
                  <a:extLst>
                    <a:ext uri="{9D8B030D-6E8A-4147-A177-3AD203B41FA5}">
                      <a16:colId xmlns:a16="http://schemas.microsoft.com/office/drawing/2014/main" val="1885516904"/>
                    </a:ext>
                  </a:extLst>
                </a:gridCol>
                <a:gridCol w="807309">
                  <a:extLst>
                    <a:ext uri="{9D8B030D-6E8A-4147-A177-3AD203B41FA5}">
                      <a16:colId xmlns:a16="http://schemas.microsoft.com/office/drawing/2014/main" val="2963368017"/>
                    </a:ext>
                  </a:extLst>
                </a:gridCol>
                <a:gridCol w="840259">
                  <a:extLst>
                    <a:ext uri="{9D8B030D-6E8A-4147-A177-3AD203B41FA5}">
                      <a16:colId xmlns:a16="http://schemas.microsoft.com/office/drawing/2014/main" val="2861264760"/>
                    </a:ext>
                  </a:extLst>
                </a:gridCol>
                <a:gridCol w="774357">
                  <a:extLst>
                    <a:ext uri="{9D8B030D-6E8A-4147-A177-3AD203B41FA5}">
                      <a16:colId xmlns:a16="http://schemas.microsoft.com/office/drawing/2014/main" val="1391459710"/>
                    </a:ext>
                  </a:extLst>
                </a:gridCol>
                <a:gridCol w="955589">
                  <a:extLst>
                    <a:ext uri="{9D8B030D-6E8A-4147-A177-3AD203B41FA5}">
                      <a16:colId xmlns:a16="http://schemas.microsoft.com/office/drawing/2014/main" val="140770183"/>
                    </a:ext>
                  </a:extLst>
                </a:gridCol>
                <a:gridCol w="947351">
                  <a:extLst>
                    <a:ext uri="{9D8B030D-6E8A-4147-A177-3AD203B41FA5}">
                      <a16:colId xmlns:a16="http://schemas.microsoft.com/office/drawing/2014/main" val="1947842726"/>
                    </a:ext>
                  </a:extLst>
                </a:gridCol>
                <a:gridCol w="1466334">
                  <a:extLst>
                    <a:ext uri="{9D8B030D-6E8A-4147-A177-3AD203B41FA5}">
                      <a16:colId xmlns:a16="http://schemas.microsoft.com/office/drawing/2014/main" val="1607987007"/>
                    </a:ext>
                  </a:extLst>
                </a:gridCol>
              </a:tblGrid>
              <a:tr h="1070244">
                <a:tc>
                  <a:txBody>
                    <a:bodyPr/>
                    <a:lstStyle/>
                    <a:p>
                      <a:pPr algn="l" fontAlgn="t"/>
                      <a:r>
                        <a:rPr lang="en-GB" sz="1400" b="1" u="none" strike="noStrike" dirty="0">
                          <a:effectLst/>
                        </a:rPr>
                        <a:t>Rating </a:t>
                      </a:r>
                      <a:r>
                        <a:rPr lang="en-GB" sz="1400" u="none" strike="noStrike" dirty="0">
                          <a:effectLst/>
                        </a:rPr>
                        <a:t>     </a:t>
                      </a:r>
                    </a:p>
                    <a:p>
                      <a:pPr algn="l" fontAlgn="t"/>
                      <a:r>
                        <a:rPr lang="en-GB" sz="1400" u="none" strike="noStrike" dirty="0">
                          <a:effectLst/>
                        </a:rPr>
                        <a:t>1 Excellent </a:t>
                      </a:r>
                    </a:p>
                    <a:p>
                      <a:pPr algn="l" fontAlgn="t"/>
                      <a:r>
                        <a:rPr lang="en-GB" sz="1400" u="none" strike="noStrike" dirty="0">
                          <a:effectLst/>
                        </a:rPr>
                        <a:t>4 Poor</a:t>
                      </a:r>
                      <a:endParaRPr lang="en-GB" sz="1400" b="0" i="0" u="none" strike="noStrike" dirty="0">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dirty="0">
                          <a:effectLst/>
                        </a:rPr>
                        <a:t>Venue Location</a:t>
                      </a:r>
                      <a:endParaRPr lang="en-GB" sz="1400" b="0" i="0" u="none" strike="noStrike" dirty="0">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Accessibility</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Catering</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Overall Content</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Content of Event - Opening </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dirty="0">
                          <a:effectLst/>
                        </a:rPr>
                        <a:t>Content of Event - ActEarly</a:t>
                      </a:r>
                      <a:endParaRPr lang="en-GB" sz="1400" b="0" i="0" u="none" strike="noStrike" dirty="0">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Table discussions</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Feedback session</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Admin prior to event</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Organisation on the day</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As a result of this event, do you think you'd like to get involved in coproduction?</a:t>
                      </a:r>
                      <a:endParaRPr lang="en-GB" sz="1400" b="0" i="0" u="none" strike="noStrike">
                        <a:solidFill>
                          <a:srgbClr val="000000"/>
                        </a:solidFill>
                        <a:effectLst/>
                        <a:latin typeface="Arial" panose="020B0604020202020204" pitchFamily="34" charset="0"/>
                      </a:endParaRPr>
                    </a:p>
                  </a:txBody>
                  <a:tcPr marL="7054" marR="7054" marT="7054" marB="0"/>
                </a:tc>
                <a:extLst>
                  <a:ext uri="{0D108BD9-81ED-4DB2-BD59-A6C34878D82A}">
                    <a16:rowId xmlns:a16="http://schemas.microsoft.com/office/drawing/2014/main" val="1253702074"/>
                  </a:ext>
                </a:extLst>
              </a:tr>
              <a:tr h="219673">
                <a:tc>
                  <a:txBody>
                    <a:bodyPr/>
                    <a:lstStyle/>
                    <a:p>
                      <a:pPr algn="ctr" fontAlgn="ctr"/>
                      <a:r>
                        <a:rPr lang="en-GB" sz="1400" u="none" strike="noStrike">
                          <a:effectLst/>
                        </a:rPr>
                        <a:t>1</a:t>
                      </a:r>
                      <a:endParaRPr lang="en-GB" sz="1400" b="1" i="0" u="none" strike="noStrike">
                        <a:solidFill>
                          <a:srgbClr val="000000"/>
                        </a:solidFill>
                        <a:effectLst/>
                        <a:latin typeface="Arial" panose="020B0604020202020204" pitchFamily="34" charset="0"/>
                      </a:endParaRPr>
                    </a:p>
                  </a:txBody>
                  <a:tcPr marL="7054" marR="7054" marT="7054" marB="0" anchor="ctr"/>
                </a:tc>
                <a:tc>
                  <a:txBody>
                    <a:bodyPr/>
                    <a:lstStyle/>
                    <a:p>
                      <a:pPr algn="ctr" fontAlgn="b"/>
                      <a:r>
                        <a:rPr lang="en-GB" sz="1400" u="none" strike="noStrike">
                          <a:effectLst/>
                        </a:rPr>
                        <a:t>14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17</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16</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20</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17</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17</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28</a:t>
                      </a:r>
                      <a:endParaRPr lang="en-GB" sz="1400" b="0" i="0" u="none" strike="noStrike">
                        <a:solidFill>
                          <a:srgbClr val="000000"/>
                        </a:solidFill>
                        <a:effectLst/>
                        <a:latin typeface="Arial" panose="020B0604020202020204" pitchFamily="34" charset="0"/>
                      </a:endParaRPr>
                    </a:p>
                  </a:txBody>
                  <a:tcPr marL="7054" marR="7054" marT="7054" marB="0" anchor="b"/>
                </a:tc>
                <a:extLst>
                  <a:ext uri="{0D108BD9-81ED-4DB2-BD59-A6C34878D82A}">
                    <a16:rowId xmlns:a16="http://schemas.microsoft.com/office/drawing/2014/main" val="339373503"/>
                  </a:ext>
                </a:extLst>
              </a:tr>
              <a:tr h="219673">
                <a:tc>
                  <a:txBody>
                    <a:bodyPr/>
                    <a:lstStyle/>
                    <a:p>
                      <a:pPr algn="ctr" fontAlgn="ctr"/>
                      <a:r>
                        <a:rPr lang="en-GB" sz="1400" u="none" strike="noStrike">
                          <a:effectLst/>
                        </a:rPr>
                        <a:t>2</a:t>
                      </a:r>
                      <a:endParaRPr lang="en-GB" sz="1400" b="1" i="0" u="none" strike="noStrike">
                        <a:solidFill>
                          <a:srgbClr val="000000"/>
                        </a:solidFill>
                        <a:effectLst/>
                        <a:latin typeface="Arial" panose="020B0604020202020204" pitchFamily="34" charset="0"/>
                      </a:endParaRPr>
                    </a:p>
                  </a:txBody>
                  <a:tcPr marL="7054" marR="7054" marT="7054" marB="0" anchor="ctr"/>
                </a:tc>
                <a:tc>
                  <a:txBody>
                    <a:bodyPr/>
                    <a:lstStyle/>
                    <a:p>
                      <a:pPr algn="ctr" fontAlgn="b"/>
                      <a:r>
                        <a:rPr lang="en-GB" sz="1400" u="none" strike="noStrike">
                          <a:effectLst/>
                        </a:rPr>
                        <a:t>11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10</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8</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7</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9</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9</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13</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13</a:t>
                      </a:r>
                      <a:endParaRPr lang="en-GB" sz="1400" b="0" i="0" u="none" strike="noStrike">
                        <a:solidFill>
                          <a:srgbClr val="000000"/>
                        </a:solidFill>
                        <a:effectLst/>
                        <a:latin typeface="Arial" panose="020B0604020202020204" pitchFamily="34" charset="0"/>
                      </a:endParaRPr>
                    </a:p>
                  </a:txBody>
                  <a:tcPr marL="7054" marR="7054" marT="7054" marB="0" anchor="b"/>
                </a:tc>
                <a:tc rowSpan="3">
                  <a:txBody>
                    <a:bodyPr/>
                    <a:lstStyle/>
                    <a:p>
                      <a:pPr algn="ctr" fontAlgn="b"/>
                      <a:endParaRPr lang="en-GB" sz="1400" b="0" i="0" u="none" strike="noStrike">
                        <a:solidFill>
                          <a:srgbClr val="000000"/>
                        </a:solidFill>
                        <a:effectLst/>
                        <a:latin typeface="Arial" panose="020B0604020202020204" pitchFamily="34" charset="0"/>
                      </a:endParaRPr>
                    </a:p>
                  </a:txBody>
                  <a:tcPr marL="7054" marR="7054" marT="7054" marB="0" anchor="b"/>
                </a:tc>
                <a:extLst>
                  <a:ext uri="{0D108BD9-81ED-4DB2-BD59-A6C34878D82A}">
                    <a16:rowId xmlns:a16="http://schemas.microsoft.com/office/drawing/2014/main" val="2656691117"/>
                  </a:ext>
                </a:extLst>
              </a:tr>
              <a:tr h="219673">
                <a:tc>
                  <a:txBody>
                    <a:bodyPr/>
                    <a:lstStyle/>
                    <a:p>
                      <a:pPr algn="ctr" fontAlgn="ctr"/>
                      <a:r>
                        <a:rPr lang="en-GB" sz="1400" u="none" strike="noStrike">
                          <a:effectLst/>
                        </a:rPr>
                        <a:t>3</a:t>
                      </a:r>
                      <a:endParaRPr lang="en-GB" sz="1400" b="1" i="0" u="none" strike="noStrike">
                        <a:solidFill>
                          <a:srgbClr val="000000"/>
                        </a:solidFill>
                        <a:effectLst/>
                        <a:latin typeface="Arial" panose="020B0604020202020204" pitchFamily="34" charset="0"/>
                      </a:endParaRPr>
                    </a:p>
                  </a:txBody>
                  <a:tcPr marL="7054" marR="7054" marT="7054" marB="0" anchor="ctr"/>
                </a:tc>
                <a:tc>
                  <a:txBody>
                    <a:bodyPr/>
                    <a:lstStyle/>
                    <a:p>
                      <a:pPr algn="ctr" fontAlgn="b"/>
                      <a:r>
                        <a:rPr lang="en-GB" sz="1400" u="none" strike="noStrike">
                          <a:effectLst/>
                        </a:rPr>
                        <a:t>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8</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vMerge="1">
                  <a:txBody>
                    <a:bodyPr/>
                    <a:lstStyle/>
                    <a:p>
                      <a:endParaRPr lang="en-GB"/>
                    </a:p>
                  </a:txBody>
                  <a:tcPr/>
                </a:tc>
                <a:extLst>
                  <a:ext uri="{0D108BD9-81ED-4DB2-BD59-A6C34878D82A}">
                    <a16:rowId xmlns:a16="http://schemas.microsoft.com/office/drawing/2014/main" val="1006574945"/>
                  </a:ext>
                </a:extLst>
              </a:tr>
              <a:tr h="219673">
                <a:tc>
                  <a:txBody>
                    <a:bodyPr/>
                    <a:lstStyle/>
                    <a:p>
                      <a:pPr algn="ctr" fontAlgn="ctr"/>
                      <a:r>
                        <a:rPr lang="en-GB" sz="1400" u="none" strike="noStrike" dirty="0">
                          <a:effectLst/>
                        </a:rPr>
                        <a:t>4</a:t>
                      </a:r>
                      <a:endParaRPr lang="en-GB" sz="1400" b="1" i="0" u="none" strike="noStrike" dirty="0">
                        <a:solidFill>
                          <a:srgbClr val="000000"/>
                        </a:solidFill>
                        <a:effectLst/>
                        <a:latin typeface="Arial" panose="020B0604020202020204" pitchFamily="34" charset="0"/>
                      </a:endParaRPr>
                    </a:p>
                  </a:txBody>
                  <a:tcPr marL="7054" marR="7054" marT="7054" marB="0" anchor="ctr"/>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vMerge="1">
                  <a:txBody>
                    <a:bodyPr/>
                    <a:lstStyle/>
                    <a:p>
                      <a:endParaRPr lang="en-GB"/>
                    </a:p>
                  </a:txBody>
                  <a:tcPr/>
                </a:tc>
                <a:extLst>
                  <a:ext uri="{0D108BD9-81ED-4DB2-BD59-A6C34878D82A}">
                    <a16:rowId xmlns:a16="http://schemas.microsoft.com/office/drawing/2014/main" val="1495336685"/>
                  </a:ext>
                </a:extLst>
              </a:tr>
              <a:tr h="219673">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tc>
                  <a:txBody>
                    <a:bodyPr/>
                    <a:lstStyle/>
                    <a:p>
                      <a:pPr algn="l" fontAlgn="b"/>
                      <a:endParaRPr lang="en-GB" sz="1400" b="0" i="0" u="none" strike="noStrike" dirty="0">
                        <a:solidFill>
                          <a:srgbClr val="000000"/>
                        </a:solidFill>
                        <a:effectLst/>
                        <a:latin typeface="Arial" panose="020B0604020202020204" pitchFamily="34" charset="0"/>
                      </a:endParaRPr>
                    </a:p>
                  </a:txBody>
                  <a:tcPr marL="7054" marR="7054" marT="7054" marB="0" anchor="b"/>
                </a:tc>
                <a:extLst>
                  <a:ext uri="{0D108BD9-81ED-4DB2-BD59-A6C34878D82A}">
                    <a16:rowId xmlns:a16="http://schemas.microsoft.com/office/drawing/2014/main" val="4294656717"/>
                  </a:ext>
                </a:extLst>
              </a:tr>
            </a:tbl>
          </a:graphicData>
        </a:graphic>
      </p:graphicFrame>
      <p:sp>
        <p:nvSpPr>
          <p:cNvPr id="9" name="TextBox 8">
            <a:extLst>
              <a:ext uri="{FF2B5EF4-FFF2-40B4-BE49-F238E27FC236}">
                <a16:creationId xmlns:a16="http://schemas.microsoft.com/office/drawing/2014/main" id="{B3561122-1210-46A3-AAE7-986444042AE7}"/>
              </a:ext>
            </a:extLst>
          </p:cNvPr>
          <p:cNvSpPr txBox="1"/>
          <p:nvPr/>
        </p:nvSpPr>
        <p:spPr>
          <a:xfrm>
            <a:off x="1309815" y="4331577"/>
            <a:ext cx="9226378" cy="1815882"/>
          </a:xfrm>
          <a:prstGeom prst="rect">
            <a:avLst/>
          </a:prstGeom>
          <a:noFill/>
        </p:spPr>
        <p:txBody>
          <a:bodyPr wrap="square" rtlCol="0">
            <a:spAutoFit/>
          </a:bodyPr>
          <a:lstStyle/>
          <a:p>
            <a:pPr marL="285750" indent="-285750">
              <a:buFont typeface="Arial" panose="020B0604020202020204" pitchFamily="34" charset="0"/>
              <a:buChar char="•"/>
            </a:pPr>
            <a:r>
              <a:rPr lang="en-GB" sz="2800" dirty="0"/>
              <a:t>Higher profile activities to promote coproduction </a:t>
            </a:r>
          </a:p>
          <a:p>
            <a:pPr marL="285750" indent="-285750">
              <a:buFont typeface="Arial" panose="020B0604020202020204" pitchFamily="34" charset="0"/>
              <a:buChar char="•"/>
            </a:pPr>
            <a:r>
              <a:rPr lang="en-GB" sz="2800" dirty="0"/>
              <a:t>More transparency around Integrated Care System, resources and forward plans</a:t>
            </a:r>
          </a:p>
          <a:p>
            <a:pPr marL="285750" indent="-285750">
              <a:buFont typeface="Arial" panose="020B0604020202020204" pitchFamily="34" charset="0"/>
              <a:buChar char="•"/>
            </a:pPr>
            <a:r>
              <a:rPr lang="en-GB" sz="2800" dirty="0"/>
              <a:t>Longer term funding to support effective coproduction </a:t>
            </a:r>
          </a:p>
        </p:txBody>
      </p:sp>
    </p:spTree>
    <p:extLst>
      <p:ext uri="{BB962C8B-B14F-4D97-AF65-F5344CB8AC3E}">
        <p14:creationId xmlns:p14="http://schemas.microsoft.com/office/powerpoint/2010/main" val="69345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6203662-D17B-47F2-B0AB-44226E16F78D}"/>
              </a:ext>
            </a:extLst>
          </p:cNvPr>
          <p:cNvSpPr>
            <a:spLocks noGrp="1"/>
          </p:cNvSpPr>
          <p:nvPr>
            <p:ph type="title"/>
          </p:nvPr>
        </p:nvSpPr>
        <p:spPr/>
        <p:txBody>
          <a:bodyPr>
            <a:normAutofit/>
          </a:bodyPr>
          <a:lstStyle/>
          <a:p>
            <a:r>
              <a:rPr lang="en-GB" sz="4000" b="1" dirty="0"/>
              <a:t>Evaluation of events so far… Event 2 (23 responses)</a:t>
            </a:r>
          </a:p>
        </p:txBody>
      </p:sp>
      <p:graphicFrame>
        <p:nvGraphicFramePr>
          <p:cNvPr id="8" name="Table 7">
            <a:extLst>
              <a:ext uri="{FF2B5EF4-FFF2-40B4-BE49-F238E27FC236}">
                <a16:creationId xmlns:a16="http://schemas.microsoft.com/office/drawing/2014/main" id="{37873FD1-C075-400E-96FC-B7E86D21A3D2}"/>
              </a:ext>
            </a:extLst>
          </p:cNvPr>
          <p:cNvGraphicFramePr>
            <a:graphicFrameLocks noGrp="1"/>
          </p:cNvGraphicFramePr>
          <p:nvPr>
            <p:extLst>
              <p:ext uri="{D42A27DB-BD31-4B8C-83A1-F6EECF244321}">
                <p14:modId xmlns:p14="http://schemas.microsoft.com/office/powerpoint/2010/main" val="1760451239"/>
              </p:ext>
            </p:extLst>
          </p:nvPr>
        </p:nvGraphicFramePr>
        <p:xfrm>
          <a:off x="650790" y="1473490"/>
          <a:ext cx="10587680" cy="1955510"/>
        </p:xfrm>
        <a:graphic>
          <a:graphicData uri="http://schemas.openxmlformats.org/drawingml/2006/table">
            <a:tbl>
              <a:tblPr>
                <a:tableStyleId>{5C22544A-7EE6-4342-B048-85BDC9FD1C3A}</a:tableStyleId>
              </a:tblPr>
              <a:tblGrid>
                <a:gridCol w="856734">
                  <a:extLst>
                    <a:ext uri="{9D8B030D-6E8A-4147-A177-3AD203B41FA5}">
                      <a16:colId xmlns:a16="http://schemas.microsoft.com/office/drawing/2014/main" val="833680955"/>
                    </a:ext>
                  </a:extLst>
                </a:gridCol>
                <a:gridCol w="774357">
                  <a:extLst>
                    <a:ext uri="{9D8B030D-6E8A-4147-A177-3AD203B41FA5}">
                      <a16:colId xmlns:a16="http://schemas.microsoft.com/office/drawing/2014/main" val="786078125"/>
                    </a:ext>
                  </a:extLst>
                </a:gridCol>
                <a:gridCol w="1005016">
                  <a:extLst>
                    <a:ext uri="{9D8B030D-6E8A-4147-A177-3AD203B41FA5}">
                      <a16:colId xmlns:a16="http://schemas.microsoft.com/office/drawing/2014/main" val="1376729285"/>
                    </a:ext>
                  </a:extLst>
                </a:gridCol>
                <a:gridCol w="733168">
                  <a:extLst>
                    <a:ext uri="{9D8B030D-6E8A-4147-A177-3AD203B41FA5}">
                      <a16:colId xmlns:a16="http://schemas.microsoft.com/office/drawing/2014/main" val="3302378661"/>
                    </a:ext>
                  </a:extLst>
                </a:gridCol>
                <a:gridCol w="667265">
                  <a:extLst>
                    <a:ext uri="{9D8B030D-6E8A-4147-A177-3AD203B41FA5}">
                      <a16:colId xmlns:a16="http://schemas.microsoft.com/office/drawing/2014/main" val="639191993"/>
                    </a:ext>
                  </a:extLst>
                </a:gridCol>
                <a:gridCol w="815546">
                  <a:extLst>
                    <a:ext uri="{9D8B030D-6E8A-4147-A177-3AD203B41FA5}">
                      <a16:colId xmlns:a16="http://schemas.microsoft.com/office/drawing/2014/main" val="982563397"/>
                    </a:ext>
                  </a:extLst>
                </a:gridCol>
                <a:gridCol w="807308">
                  <a:extLst>
                    <a:ext uri="{9D8B030D-6E8A-4147-A177-3AD203B41FA5}">
                      <a16:colId xmlns:a16="http://schemas.microsoft.com/office/drawing/2014/main" val="1601882673"/>
                    </a:ext>
                  </a:extLst>
                </a:gridCol>
                <a:gridCol w="848497">
                  <a:extLst>
                    <a:ext uri="{9D8B030D-6E8A-4147-A177-3AD203B41FA5}">
                      <a16:colId xmlns:a16="http://schemas.microsoft.com/office/drawing/2014/main" val="4027897343"/>
                    </a:ext>
                  </a:extLst>
                </a:gridCol>
                <a:gridCol w="799070">
                  <a:extLst>
                    <a:ext uri="{9D8B030D-6E8A-4147-A177-3AD203B41FA5}">
                      <a16:colId xmlns:a16="http://schemas.microsoft.com/office/drawing/2014/main" val="2853495006"/>
                    </a:ext>
                  </a:extLst>
                </a:gridCol>
                <a:gridCol w="972065">
                  <a:extLst>
                    <a:ext uri="{9D8B030D-6E8A-4147-A177-3AD203B41FA5}">
                      <a16:colId xmlns:a16="http://schemas.microsoft.com/office/drawing/2014/main" val="2741360188"/>
                    </a:ext>
                  </a:extLst>
                </a:gridCol>
                <a:gridCol w="914400">
                  <a:extLst>
                    <a:ext uri="{9D8B030D-6E8A-4147-A177-3AD203B41FA5}">
                      <a16:colId xmlns:a16="http://schemas.microsoft.com/office/drawing/2014/main" val="2520677671"/>
                    </a:ext>
                  </a:extLst>
                </a:gridCol>
                <a:gridCol w="1394254">
                  <a:extLst>
                    <a:ext uri="{9D8B030D-6E8A-4147-A177-3AD203B41FA5}">
                      <a16:colId xmlns:a16="http://schemas.microsoft.com/office/drawing/2014/main" val="912641258"/>
                    </a:ext>
                  </a:extLst>
                </a:gridCol>
              </a:tblGrid>
              <a:tr h="402095">
                <a:tc>
                  <a:txBody>
                    <a:bodyPr/>
                    <a:lstStyle/>
                    <a:p>
                      <a:pPr algn="l" fontAlgn="t"/>
                      <a:r>
                        <a:rPr lang="en-GB" sz="1400" u="none" strike="noStrike" dirty="0">
                          <a:effectLst/>
                        </a:rPr>
                        <a:t>Rating      1 Excellent 4 Poor</a:t>
                      </a:r>
                      <a:endParaRPr lang="en-GB" sz="1400" b="0" i="0" u="none" strike="noStrike" dirty="0">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Venue Location</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Accessibility</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Catering</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Overall Content</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Content of Event - Opening </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Content of Event - TH Connect</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Table discussions</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Feedback session</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Admin prior to event</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Organisation on the day</a:t>
                      </a:r>
                      <a:endParaRPr lang="en-GB" sz="1400" b="0" i="0" u="none" strike="noStrike">
                        <a:solidFill>
                          <a:srgbClr val="000000"/>
                        </a:solidFill>
                        <a:effectLst/>
                        <a:latin typeface="Arial" panose="020B0604020202020204" pitchFamily="34" charset="0"/>
                      </a:endParaRPr>
                    </a:p>
                  </a:txBody>
                  <a:tcPr marL="7054" marR="7054" marT="7054" marB="0"/>
                </a:tc>
                <a:tc>
                  <a:txBody>
                    <a:bodyPr/>
                    <a:lstStyle/>
                    <a:p>
                      <a:pPr algn="l" fontAlgn="t"/>
                      <a:r>
                        <a:rPr lang="en-GB" sz="1400" u="none" strike="noStrike">
                          <a:effectLst/>
                        </a:rPr>
                        <a:t>As a result of this event, do you think you'd like to get involved in coproduction?</a:t>
                      </a:r>
                      <a:endParaRPr lang="en-GB" sz="1400" b="0" i="0" u="none" strike="noStrike">
                        <a:solidFill>
                          <a:srgbClr val="000000"/>
                        </a:solidFill>
                        <a:effectLst/>
                        <a:latin typeface="Arial" panose="020B0604020202020204" pitchFamily="34" charset="0"/>
                      </a:endParaRPr>
                    </a:p>
                  </a:txBody>
                  <a:tcPr marL="7054" marR="7054" marT="7054" marB="0"/>
                </a:tc>
                <a:extLst>
                  <a:ext uri="{0D108BD9-81ED-4DB2-BD59-A6C34878D82A}">
                    <a16:rowId xmlns:a16="http://schemas.microsoft.com/office/drawing/2014/main" val="4225321368"/>
                  </a:ext>
                </a:extLst>
              </a:tr>
              <a:tr h="141086">
                <a:tc>
                  <a:txBody>
                    <a:bodyPr/>
                    <a:lstStyle/>
                    <a:p>
                      <a:pPr algn="ctr" fontAlgn="ctr"/>
                      <a:r>
                        <a:rPr lang="en-GB" sz="1400" u="none" strike="noStrike">
                          <a:effectLst/>
                        </a:rPr>
                        <a:t>1</a:t>
                      </a:r>
                      <a:endParaRPr lang="en-GB" sz="1400" b="1" i="0" u="none" strike="noStrike">
                        <a:solidFill>
                          <a:srgbClr val="000000"/>
                        </a:solidFill>
                        <a:effectLst/>
                        <a:latin typeface="Arial" panose="020B0604020202020204" pitchFamily="34" charset="0"/>
                      </a:endParaRPr>
                    </a:p>
                  </a:txBody>
                  <a:tcPr marL="7054" marR="7054" marT="7054" marB="0" anchor="ctr"/>
                </a:tc>
                <a:tc>
                  <a:txBody>
                    <a:bodyPr/>
                    <a:lstStyle/>
                    <a:p>
                      <a:pPr algn="ctr" fontAlgn="b"/>
                      <a:r>
                        <a:rPr lang="en-GB" sz="1400" u="none" strike="noStrike">
                          <a:effectLst/>
                        </a:rPr>
                        <a:t>14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15</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6</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9</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13</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15</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15</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dirty="0">
                          <a:effectLst/>
                        </a:rPr>
                        <a:t>15</a:t>
                      </a:r>
                      <a:endParaRPr lang="en-GB" sz="1400" b="0" i="0" u="none" strike="noStrike" dirty="0">
                        <a:solidFill>
                          <a:srgbClr val="000000"/>
                        </a:solidFill>
                        <a:effectLst/>
                        <a:latin typeface="Arial" panose="020B0604020202020204" pitchFamily="34" charset="0"/>
                      </a:endParaRPr>
                    </a:p>
                  </a:txBody>
                  <a:tcPr marL="7054" marR="7054" marT="7054" marB="0" anchor="b"/>
                </a:tc>
                <a:extLst>
                  <a:ext uri="{0D108BD9-81ED-4DB2-BD59-A6C34878D82A}">
                    <a16:rowId xmlns:a16="http://schemas.microsoft.com/office/drawing/2014/main" val="3471988517"/>
                  </a:ext>
                </a:extLst>
              </a:tr>
              <a:tr h="141086">
                <a:tc>
                  <a:txBody>
                    <a:bodyPr/>
                    <a:lstStyle/>
                    <a:p>
                      <a:pPr algn="ctr" fontAlgn="ctr"/>
                      <a:r>
                        <a:rPr lang="en-GB" sz="1400" u="none" strike="noStrike">
                          <a:effectLst/>
                        </a:rPr>
                        <a:t>2</a:t>
                      </a:r>
                      <a:endParaRPr lang="en-GB" sz="1400" b="1" i="0" u="none" strike="noStrike">
                        <a:solidFill>
                          <a:srgbClr val="000000"/>
                        </a:solidFill>
                        <a:effectLst/>
                        <a:latin typeface="Arial" panose="020B0604020202020204" pitchFamily="34" charset="0"/>
                      </a:endParaRPr>
                    </a:p>
                  </a:txBody>
                  <a:tcPr marL="7054" marR="7054" marT="7054" marB="0" anchor="ctr"/>
                </a:tc>
                <a:tc>
                  <a:txBody>
                    <a:bodyPr/>
                    <a:lstStyle/>
                    <a:p>
                      <a:pPr algn="ctr" fontAlgn="b"/>
                      <a:r>
                        <a:rPr lang="en-GB" sz="1400" u="none" strike="noStrike">
                          <a:effectLst/>
                        </a:rPr>
                        <a:t>6</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5</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13</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6</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5</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4</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8</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9</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9</a:t>
                      </a:r>
                      <a:endParaRPr lang="en-GB" sz="1400" b="0" i="0" u="none" strike="noStrike">
                        <a:solidFill>
                          <a:srgbClr val="000000"/>
                        </a:solidFill>
                        <a:effectLst/>
                        <a:latin typeface="Arial" panose="020B0604020202020204" pitchFamily="34" charset="0"/>
                      </a:endParaRPr>
                    </a:p>
                  </a:txBody>
                  <a:tcPr marL="7054" marR="7054" marT="7054" marB="0" anchor="b"/>
                </a:tc>
                <a:tc rowSpan="3">
                  <a:txBody>
                    <a:bodyPr/>
                    <a:lstStyle/>
                    <a:p>
                      <a:pPr algn="ctr" fontAlgn="b"/>
                      <a:endParaRPr lang="en-GB" sz="1400" b="0" i="0" u="none" strike="noStrike" dirty="0">
                        <a:solidFill>
                          <a:srgbClr val="000000"/>
                        </a:solidFill>
                        <a:effectLst/>
                        <a:latin typeface="Arial" panose="020B0604020202020204" pitchFamily="34" charset="0"/>
                      </a:endParaRPr>
                    </a:p>
                  </a:txBody>
                  <a:tcPr marL="7054" marR="7054" marT="7054" marB="0" anchor="b"/>
                </a:tc>
                <a:extLst>
                  <a:ext uri="{0D108BD9-81ED-4DB2-BD59-A6C34878D82A}">
                    <a16:rowId xmlns:a16="http://schemas.microsoft.com/office/drawing/2014/main" val="2997965986"/>
                  </a:ext>
                </a:extLst>
              </a:tr>
              <a:tr h="141086">
                <a:tc>
                  <a:txBody>
                    <a:bodyPr/>
                    <a:lstStyle/>
                    <a:p>
                      <a:pPr algn="ctr" fontAlgn="ctr"/>
                      <a:r>
                        <a:rPr lang="en-GB" sz="1400" u="none" strike="noStrike">
                          <a:effectLst/>
                        </a:rPr>
                        <a:t>3</a:t>
                      </a:r>
                      <a:endParaRPr lang="en-GB" sz="1400" b="1" i="0" u="none" strike="noStrike">
                        <a:solidFill>
                          <a:srgbClr val="000000"/>
                        </a:solidFill>
                        <a:effectLst/>
                        <a:latin typeface="Arial" panose="020B0604020202020204" pitchFamily="34" charset="0"/>
                      </a:endParaRPr>
                    </a:p>
                  </a:txBody>
                  <a:tcPr marL="7054" marR="7054" marT="7054" marB="0" anchor="ctr"/>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0</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0</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0</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3</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0</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dirty="0">
                          <a:effectLst/>
                        </a:rPr>
                        <a:t>1</a:t>
                      </a:r>
                      <a:endParaRPr lang="en-GB" sz="1400" b="0" i="0" u="none" strike="noStrike" dirty="0">
                        <a:solidFill>
                          <a:srgbClr val="000000"/>
                        </a:solidFill>
                        <a:effectLst/>
                        <a:latin typeface="Arial" panose="020B0604020202020204" pitchFamily="34" charset="0"/>
                      </a:endParaRPr>
                    </a:p>
                  </a:txBody>
                  <a:tcPr marL="7054" marR="7054" marT="7054" marB="0" anchor="b"/>
                </a:tc>
                <a:tc vMerge="1">
                  <a:txBody>
                    <a:bodyPr/>
                    <a:lstStyle/>
                    <a:p>
                      <a:endParaRPr lang="en-GB"/>
                    </a:p>
                  </a:txBody>
                  <a:tcPr/>
                </a:tc>
                <a:extLst>
                  <a:ext uri="{0D108BD9-81ED-4DB2-BD59-A6C34878D82A}">
                    <a16:rowId xmlns:a16="http://schemas.microsoft.com/office/drawing/2014/main" val="3614302554"/>
                  </a:ext>
                </a:extLst>
              </a:tr>
              <a:tr h="141086">
                <a:tc>
                  <a:txBody>
                    <a:bodyPr/>
                    <a:lstStyle/>
                    <a:p>
                      <a:pPr algn="ctr" fontAlgn="ctr"/>
                      <a:r>
                        <a:rPr lang="en-GB" sz="1400" u="none" strike="noStrike">
                          <a:effectLst/>
                        </a:rPr>
                        <a:t>4</a:t>
                      </a:r>
                      <a:endParaRPr lang="en-GB" sz="1400" b="1" i="0" u="none" strike="noStrike">
                        <a:solidFill>
                          <a:srgbClr val="000000"/>
                        </a:solidFill>
                        <a:effectLst/>
                        <a:latin typeface="Arial" panose="020B0604020202020204" pitchFamily="34" charset="0"/>
                      </a:endParaRPr>
                    </a:p>
                  </a:txBody>
                  <a:tcPr marL="7054" marR="7054" marT="7054" marB="0" anchor="ctr"/>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3</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2</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a:effectLst/>
                        </a:rPr>
                        <a:t>1</a:t>
                      </a:r>
                      <a:endParaRPr lang="en-GB" sz="1400" b="0" i="0" u="none" strike="noStrike">
                        <a:solidFill>
                          <a:srgbClr val="000000"/>
                        </a:solidFill>
                        <a:effectLst/>
                        <a:latin typeface="Arial" panose="020B0604020202020204" pitchFamily="34" charset="0"/>
                      </a:endParaRPr>
                    </a:p>
                  </a:txBody>
                  <a:tcPr marL="7054" marR="7054" marT="7054" marB="0" anchor="b"/>
                </a:tc>
                <a:tc>
                  <a:txBody>
                    <a:bodyPr/>
                    <a:lstStyle/>
                    <a:p>
                      <a:pPr algn="ctr" fontAlgn="b"/>
                      <a:r>
                        <a:rPr lang="en-GB" sz="1400" u="none" strike="noStrike" dirty="0">
                          <a:effectLst/>
                        </a:rPr>
                        <a:t>1</a:t>
                      </a:r>
                      <a:endParaRPr lang="en-GB" sz="1400" b="0" i="0" u="none" strike="noStrike" dirty="0">
                        <a:solidFill>
                          <a:srgbClr val="000000"/>
                        </a:solidFill>
                        <a:effectLst/>
                        <a:latin typeface="Arial" panose="020B0604020202020204" pitchFamily="34" charset="0"/>
                      </a:endParaRPr>
                    </a:p>
                  </a:txBody>
                  <a:tcPr marL="7054" marR="7054" marT="7054" marB="0" anchor="b"/>
                </a:tc>
                <a:tc vMerge="1">
                  <a:txBody>
                    <a:bodyPr/>
                    <a:lstStyle/>
                    <a:p>
                      <a:endParaRPr lang="en-GB"/>
                    </a:p>
                  </a:txBody>
                  <a:tcPr/>
                </a:tc>
                <a:extLst>
                  <a:ext uri="{0D108BD9-81ED-4DB2-BD59-A6C34878D82A}">
                    <a16:rowId xmlns:a16="http://schemas.microsoft.com/office/drawing/2014/main" val="4135703005"/>
                  </a:ext>
                </a:extLst>
              </a:tr>
            </a:tbl>
          </a:graphicData>
        </a:graphic>
      </p:graphicFrame>
      <p:sp>
        <p:nvSpPr>
          <p:cNvPr id="3" name="Content Placeholder 2">
            <a:extLst>
              <a:ext uri="{FF2B5EF4-FFF2-40B4-BE49-F238E27FC236}">
                <a16:creationId xmlns:a16="http://schemas.microsoft.com/office/drawing/2014/main" id="{455D2DFC-BADF-4921-896F-447376D6E4F2}"/>
              </a:ext>
            </a:extLst>
          </p:cNvPr>
          <p:cNvSpPr>
            <a:spLocks noGrp="1"/>
          </p:cNvSpPr>
          <p:nvPr>
            <p:ph idx="1"/>
          </p:nvPr>
        </p:nvSpPr>
        <p:spPr/>
        <p:txBody>
          <a:bodyPr/>
          <a:lstStyle/>
          <a:p>
            <a:endParaRPr lang="en-GB" dirty="0"/>
          </a:p>
        </p:txBody>
      </p:sp>
      <p:sp>
        <p:nvSpPr>
          <p:cNvPr id="5" name="TextBox 4">
            <a:extLst>
              <a:ext uri="{FF2B5EF4-FFF2-40B4-BE49-F238E27FC236}">
                <a16:creationId xmlns:a16="http://schemas.microsoft.com/office/drawing/2014/main" id="{E66AC0BF-0064-4273-A799-BEF966998060}"/>
              </a:ext>
            </a:extLst>
          </p:cNvPr>
          <p:cNvSpPr txBox="1"/>
          <p:nvPr/>
        </p:nvSpPr>
        <p:spPr>
          <a:xfrm>
            <a:off x="1408670" y="4217773"/>
            <a:ext cx="9325233" cy="1384995"/>
          </a:xfrm>
          <a:prstGeom prst="rect">
            <a:avLst/>
          </a:prstGeom>
          <a:noFill/>
        </p:spPr>
        <p:txBody>
          <a:bodyPr wrap="square" rtlCol="0">
            <a:spAutoFit/>
          </a:bodyPr>
          <a:lstStyle/>
          <a:p>
            <a:pPr marL="285750" indent="-285750">
              <a:buFont typeface="Arial" panose="020B0604020202020204" pitchFamily="34" charset="0"/>
              <a:buChar char="•"/>
            </a:pPr>
            <a:r>
              <a:rPr lang="en-GB" sz="2800" dirty="0"/>
              <a:t>Support the voluntary and community sector better</a:t>
            </a:r>
          </a:p>
          <a:p>
            <a:pPr marL="285750" indent="-285750">
              <a:buFont typeface="Arial" panose="020B0604020202020204" pitchFamily="34" charset="0"/>
              <a:buChar char="•"/>
            </a:pPr>
            <a:r>
              <a:rPr lang="en-GB" sz="2800" dirty="0"/>
              <a:t>Go to the communities and listen</a:t>
            </a:r>
          </a:p>
          <a:p>
            <a:pPr marL="285750" indent="-285750">
              <a:buFont typeface="Arial" panose="020B0604020202020204" pitchFamily="34" charset="0"/>
              <a:buChar char="•"/>
            </a:pPr>
            <a:r>
              <a:rPr lang="en-GB" sz="2800" dirty="0"/>
              <a:t>Involve everyone in strategic planning</a:t>
            </a:r>
          </a:p>
        </p:txBody>
      </p:sp>
    </p:spTree>
    <p:extLst>
      <p:ext uri="{BB962C8B-B14F-4D97-AF65-F5344CB8AC3E}">
        <p14:creationId xmlns:p14="http://schemas.microsoft.com/office/powerpoint/2010/main" val="3446929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6AF10-7233-4DBD-9F27-3B8836918281}"/>
              </a:ext>
            </a:extLst>
          </p:cNvPr>
          <p:cNvSpPr>
            <a:spLocks noGrp="1"/>
          </p:cNvSpPr>
          <p:nvPr>
            <p:ph type="ctrTitle"/>
          </p:nvPr>
        </p:nvSpPr>
        <p:spPr>
          <a:xfrm>
            <a:off x="757839" y="484187"/>
            <a:ext cx="10834701" cy="924483"/>
          </a:xfrm>
        </p:spPr>
        <p:txBody>
          <a:bodyPr/>
          <a:lstStyle/>
          <a:p>
            <a:r>
              <a:rPr lang="en-GB" b="1" dirty="0"/>
              <a:t>Draft Coproduction Guidance </a:t>
            </a:r>
          </a:p>
        </p:txBody>
      </p:sp>
      <p:sp>
        <p:nvSpPr>
          <p:cNvPr id="3" name="Subtitle 2">
            <a:extLst>
              <a:ext uri="{FF2B5EF4-FFF2-40B4-BE49-F238E27FC236}">
                <a16:creationId xmlns:a16="http://schemas.microsoft.com/office/drawing/2014/main" id="{C8A99A8A-7DEA-4F5D-A369-9AF3DF285316}"/>
              </a:ext>
            </a:extLst>
          </p:cNvPr>
          <p:cNvSpPr>
            <a:spLocks noGrp="1"/>
          </p:cNvSpPr>
          <p:nvPr>
            <p:ph type="subTitle" idx="1"/>
          </p:nvPr>
        </p:nvSpPr>
        <p:spPr>
          <a:xfrm>
            <a:off x="757839" y="1334531"/>
            <a:ext cx="10834701" cy="5039282"/>
          </a:xfrm>
        </p:spPr>
        <p:txBody>
          <a:bodyPr>
            <a:normAutofit fontScale="92500"/>
          </a:bodyPr>
          <a:lstStyle/>
          <a:p>
            <a:pPr algn="l"/>
            <a:r>
              <a:rPr lang="en-GB" b="1" dirty="0">
                <a:solidFill>
                  <a:schemeClr val="tx1"/>
                </a:solidFill>
              </a:rPr>
              <a:t>General overview - Practical Guidance on Coproduction</a:t>
            </a:r>
          </a:p>
          <a:p>
            <a:pPr marL="457200" indent="-457200" algn="l">
              <a:buFont typeface="Arial" panose="020B0604020202020204" pitchFamily="34" charset="0"/>
              <a:buChar char="•"/>
            </a:pPr>
            <a:r>
              <a:rPr lang="en-GB" dirty="0">
                <a:solidFill>
                  <a:schemeClr val="tx1"/>
                </a:solidFill>
              </a:rPr>
              <a:t>Draft Guidance based on ActEarly Principles – Tower Hamlets and Bradford</a:t>
            </a:r>
          </a:p>
          <a:p>
            <a:pPr marL="457200" indent="-457200" algn="l">
              <a:buFont typeface="Arial" panose="020B0604020202020204" pitchFamily="34" charset="0"/>
              <a:buChar char="•"/>
            </a:pPr>
            <a:r>
              <a:rPr lang="en-GB" dirty="0">
                <a:solidFill>
                  <a:schemeClr val="tx1"/>
                </a:solidFill>
              </a:rPr>
              <a:t>Principles provide a framework for coproduction. </a:t>
            </a:r>
          </a:p>
          <a:p>
            <a:pPr marL="457200" lvl="1" indent="0" algn="l"/>
            <a:r>
              <a:rPr lang="en-GB" b="1" dirty="0">
                <a:solidFill>
                  <a:srgbClr val="7030A0"/>
                </a:solidFill>
              </a:rPr>
              <a:t>		‘top-down approach is not effective, inclusive or equitable’.</a:t>
            </a:r>
          </a:p>
          <a:p>
            <a:pPr marL="457200" indent="-457200" algn="l">
              <a:buFont typeface="Arial" panose="020B0604020202020204" pitchFamily="34" charset="0"/>
              <a:buChar char="•"/>
            </a:pPr>
            <a:r>
              <a:rPr lang="en-GB" dirty="0">
                <a:solidFill>
                  <a:schemeClr val="tx1"/>
                </a:solidFill>
              </a:rPr>
              <a:t>ActEarly three core values, to ensure the inclusivity of the coproduction: </a:t>
            </a:r>
          </a:p>
          <a:p>
            <a:pPr algn="l"/>
            <a:r>
              <a:rPr lang="en-GB" b="1" dirty="0">
                <a:solidFill>
                  <a:schemeClr val="tx1"/>
                </a:solidFill>
              </a:rPr>
              <a:t>		</a:t>
            </a:r>
            <a:r>
              <a:rPr lang="en-GB" b="1" dirty="0">
                <a:solidFill>
                  <a:srgbClr val="FF0000"/>
                </a:solidFill>
              </a:rPr>
              <a:t>Equality</a:t>
            </a:r>
            <a:r>
              <a:rPr lang="en-GB" dirty="0">
                <a:solidFill>
                  <a:srgbClr val="FF0000"/>
                </a:solidFill>
              </a:rPr>
              <a:t>: </a:t>
            </a:r>
            <a:r>
              <a:rPr lang="en-GB" dirty="0">
                <a:solidFill>
                  <a:schemeClr val="tx1"/>
                </a:solidFill>
              </a:rPr>
              <a:t>people make as equal a contribution to design and delivery of 	services as staff</a:t>
            </a:r>
          </a:p>
          <a:p>
            <a:pPr algn="l"/>
            <a:r>
              <a:rPr lang="en-GB" b="1" dirty="0">
                <a:solidFill>
                  <a:schemeClr val="tx1"/>
                </a:solidFill>
              </a:rPr>
              <a:t>		</a:t>
            </a:r>
            <a:r>
              <a:rPr lang="en-GB" b="1" dirty="0">
                <a:solidFill>
                  <a:srgbClr val="0070C0"/>
                </a:solidFill>
              </a:rPr>
              <a:t>Agency</a:t>
            </a:r>
            <a:r>
              <a:rPr lang="en-GB" dirty="0">
                <a:solidFill>
                  <a:srgbClr val="0070C0"/>
                </a:solidFill>
              </a:rPr>
              <a:t>: </a:t>
            </a:r>
            <a:r>
              <a:rPr lang="en-GB" dirty="0">
                <a:solidFill>
                  <a:schemeClr val="tx1"/>
                </a:solidFill>
              </a:rPr>
              <a:t>people’s values should be respected and enabled by 	coproduction and not defined by staff</a:t>
            </a:r>
          </a:p>
          <a:p>
            <a:pPr algn="l"/>
            <a:r>
              <a:rPr lang="en-GB" b="1" dirty="0">
                <a:solidFill>
                  <a:schemeClr val="tx1"/>
                </a:solidFill>
              </a:rPr>
              <a:t>		</a:t>
            </a:r>
            <a:r>
              <a:rPr lang="en-GB" b="1" dirty="0">
                <a:solidFill>
                  <a:srgbClr val="00B050"/>
                </a:solidFill>
              </a:rPr>
              <a:t>Reciprocity</a:t>
            </a:r>
            <a:r>
              <a:rPr lang="en-GB" dirty="0">
                <a:solidFill>
                  <a:srgbClr val="00B050"/>
                </a:solidFill>
              </a:rPr>
              <a:t>: </a:t>
            </a:r>
            <a:r>
              <a:rPr lang="en-GB" dirty="0">
                <a:solidFill>
                  <a:schemeClr val="tx1"/>
                </a:solidFill>
              </a:rPr>
              <a:t>All parties are supported to contribute and thereby benefit 	from the coproduction.</a:t>
            </a:r>
          </a:p>
          <a:p>
            <a:endParaRPr lang="en-GB" dirty="0"/>
          </a:p>
        </p:txBody>
      </p:sp>
    </p:spTree>
    <p:extLst>
      <p:ext uri="{BB962C8B-B14F-4D97-AF65-F5344CB8AC3E}">
        <p14:creationId xmlns:p14="http://schemas.microsoft.com/office/powerpoint/2010/main" val="291224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4FCB3-96D3-4C16-9F45-4B0F12BBC0A6}"/>
              </a:ext>
            </a:extLst>
          </p:cNvPr>
          <p:cNvSpPr>
            <a:spLocks noGrp="1"/>
          </p:cNvSpPr>
          <p:nvPr>
            <p:ph type="ctrTitle" idx="4294967295"/>
          </p:nvPr>
        </p:nvSpPr>
        <p:spPr>
          <a:xfrm>
            <a:off x="546850" y="2237518"/>
            <a:ext cx="10834687" cy="1470025"/>
          </a:xfrm>
        </p:spPr>
        <p:txBody>
          <a:bodyPr>
            <a:noAutofit/>
          </a:bodyPr>
          <a:lstStyle/>
          <a:p>
            <a:pPr fontAlgn="base"/>
            <a:br>
              <a:rPr lang="en-GB" sz="2000" b="1" dirty="0"/>
            </a:br>
            <a:br>
              <a:rPr lang="en-GB" sz="2000" b="1" dirty="0"/>
            </a:br>
            <a:br>
              <a:rPr lang="en-GB" sz="2000" b="1" dirty="0"/>
            </a:br>
            <a:r>
              <a:rPr lang="en-GB" sz="2400" b="1" dirty="0">
                <a:latin typeface="+mn-lt"/>
              </a:rPr>
              <a:t>Principle 1: Power should be shared amongst all partners </a:t>
            </a:r>
            <a:br>
              <a:rPr lang="en-GB" sz="2400" dirty="0">
                <a:latin typeface="+mn-lt"/>
              </a:rPr>
            </a:br>
            <a:r>
              <a:rPr lang="en-GB" sz="2400" dirty="0">
                <a:latin typeface="+mn-lt"/>
              </a:rPr>
              <a:t>Avoid tokenistic engagement – people must be the starting point for any service improvement. </a:t>
            </a:r>
            <a:br>
              <a:rPr lang="en-GB" sz="2400" dirty="0">
                <a:latin typeface="+mn-lt"/>
              </a:rPr>
            </a:br>
            <a:r>
              <a:rPr lang="en-GB" sz="2400" dirty="0">
                <a:latin typeface="+mn-lt"/>
              </a:rPr>
              <a:t>If this does not happen there would be a continuation of a ‘top-down’ approach, which is viewed as ineffective and undermining coproduction.</a:t>
            </a:r>
            <a:br>
              <a:rPr lang="en-GB" sz="2400" dirty="0">
                <a:latin typeface="+mn-lt"/>
              </a:rPr>
            </a:br>
            <a:r>
              <a:rPr lang="en-GB" sz="2400" dirty="0">
                <a:latin typeface="+mn-lt"/>
              </a:rPr>
              <a:t>A clear sense the only way forward was working inclusively with people who use services. </a:t>
            </a:r>
            <a:br>
              <a:rPr lang="en-GB" sz="2400" dirty="0">
                <a:latin typeface="+mn-lt"/>
              </a:rPr>
            </a:br>
            <a:br>
              <a:rPr lang="en-GB" sz="2400" dirty="0">
                <a:latin typeface="+mn-lt"/>
              </a:rPr>
            </a:br>
            <a:r>
              <a:rPr lang="en-GB" sz="2400" b="1" dirty="0">
                <a:latin typeface="+mn-lt"/>
              </a:rPr>
              <a:t>Principle 2: Embrace a wide range of perspectives and skills to ensure these are represented in the project</a:t>
            </a:r>
            <a:br>
              <a:rPr lang="en-GB" sz="2400" dirty="0">
                <a:latin typeface="+mn-lt"/>
              </a:rPr>
            </a:br>
            <a:r>
              <a:rPr lang="en-GB" sz="2400" dirty="0">
                <a:latin typeface="+mn-lt"/>
              </a:rPr>
              <a:t>Effective coproduction happened when all voices who had an interest were heard. How this can happen should be creatively developed within a project. </a:t>
            </a:r>
            <a:br>
              <a:rPr lang="en-GB" sz="2400" dirty="0">
                <a:latin typeface="+mn-lt"/>
              </a:rPr>
            </a:br>
            <a:r>
              <a:rPr lang="en-GB" sz="2400" dirty="0">
                <a:latin typeface="+mn-lt"/>
              </a:rPr>
              <a:t>The important point here is an ability of a project to create a space(s) for all voices to be heard. </a:t>
            </a:r>
            <a:br>
              <a:rPr lang="en-GB" sz="2400" dirty="0">
                <a:latin typeface="+mn-lt"/>
              </a:rPr>
            </a:br>
            <a:r>
              <a:rPr lang="en-GB" sz="2400" dirty="0">
                <a:latin typeface="+mn-lt"/>
              </a:rPr>
              <a:t>There was a particular recognition that people who use services and frontline staff voices remain undervalued.</a:t>
            </a:r>
            <a:br>
              <a:rPr lang="en-GB" sz="2000" dirty="0"/>
            </a:br>
            <a:r>
              <a:rPr lang="en-GB" sz="2000" dirty="0"/>
              <a:t> </a:t>
            </a:r>
            <a:br>
              <a:rPr lang="en-GB" sz="2000" dirty="0"/>
            </a:br>
            <a:endParaRPr lang="en-GB" sz="2000" dirty="0"/>
          </a:p>
        </p:txBody>
      </p:sp>
    </p:spTree>
    <p:extLst>
      <p:ext uri="{BB962C8B-B14F-4D97-AF65-F5344CB8AC3E}">
        <p14:creationId xmlns:p14="http://schemas.microsoft.com/office/powerpoint/2010/main" val="1439146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4FCB3-96D3-4C16-9F45-4B0F12BBC0A6}"/>
              </a:ext>
            </a:extLst>
          </p:cNvPr>
          <p:cNvSpPr>
            <a:spLocks noGrp="1"/>
          </p:cNvSpPr>
          <p:nvPr>
            <p:ph type="ctrTitle" idx="4294967295"/>
          </p:nvPr>
        </p:nvSpPr>
        <p:spPr>
          <a:xfrm>
            <a:off x="546850" y="2237518"/>
            <a:ext cx="10834687" cy="1470025"/>
          </a:xfrm>
        </p:spPr>
        <p:txBody>
          <a:bodyPr>
            <a:noAutofit/>
          </a:bodyPr>
          <a:lstStyle/>
          <a:p>
            <a:pPr fontAlgn="base"/>
            <a:br>
              <a:rPr lang="en-GB" sz="2000" b="1" dirty="0"/>
            </a:br>
            <a:br>
              <a:rPr lang="en-GB" sz="2000" b="1" dirty="0"/>
            </a:br>
            <a:br>
              <a:rPr lang="en-GB" sz="2000" b="1" dirty="0"/>
            </a:br>
            <a:br>
              <a:rPr lang="en-GB" sz="2000" dirty="0"/>
            </a:br>
            <a:r>
              <a:rPr lang="en-GB" sz="2000" dirty="0"/>
              <a:t> </a:t>
            </a:r>
            <a:br>
              <a:rPr lang="en-GB" sz="2400" dirty="0"/>
            </a:br>
            <a:r>
              <a:rPr lang="en-GB" sz="2400" b="1" dirty="0">
                <a:latin typeface="+mn-lt"/>
              </a:rPr>
              <a:t>Principle 3: Respect and value the ‘lived experience’ and how different forms of knowledge can be expressed and transmitted</a:t>
            </a:r>
            <a:br>
              <a:rPr lang="en-GB" sz="2400" dirty="0">
                <a:latin typeface="+mn-lt"/>
              </a:rPr>
            </a:br>
            <a:r>
              <a:rPr lang="en-GB" sz="2400" dirty="0">
                <a:latin typeface="+mn-lt"/>
              </a:rPr>
              <a:t>A strong recognition for the need to value ‘lived experience’ and for creative ways for knowledge to be shared and expressed. </a:t>
            </a:r>
            <a:br>
              <a:rPr lang="en-GB" sz="2400" dirty="0">
                <a:latin typeface="+mn-lt"/>
              </a:rPr>
            </a:br>
            <a:r>
              <a:rPr lang="en-GB" sz="2400" dirty="0">
                <a:latin typeface="+mn-lt"/>
              </a:rPr>
              <a:t>People highlighted concerns about community feeling disconnected and engagement being tokenistic. </a:t>
            </a:r>
            <a:br>
              <a:rPr lang="en-GB" sz="2400" dirty="0">
                <a:latin typeface="+mn-lt"/>
              </a:rPr>
            </a:br>
            <a:r>
              <a:rPr lang="en-GB" sz="2400" dirty="0">
                <a:latin typeface="+mn-lt"/>
              </a:rPr>
              <a:t>Openness and use of ‘lived experience’ and other forms of knowledge were seen as a way to build trust with communities in service improvement.</a:t>
            </a:r>
            <a:br>
              <a:rPr lang="en-GB" sz="2400" dirty="0">
                <a:latin typeface="+mn-lt"/>
              </a:rPr>
            </a:br>
            <a:br>
              <a:rPr lang="en-GB" sz="2400" dirty="0">
                <a:latin typeface="+mn-lt"/>
              </a:rPr>
            </a:br>
            <a:r>
              <a:rPr lang="en-GB" sz="2400" b="1" dirty="0">
                <a:latin typeface="+mn-lt"/>
              </a:rPr>
              <a:t>Principle 4: Ensure there are benefits for all parties involved in the co-production activities.</a:t>
            </a:r>
            <a:br>
              <a:rPr lang="en-GB" sz="2400" dirty="0">
                <a:latin typeface="+mn-lt"/>
              </a:rPr>
            </a:br>
            <a:r>
              <a:rPr lang="en-GB" sz="2400" dirty="0">
                <a:latin typeface="+mn-lt"/>
              </a:rPr>
              <a:t>Effective coproduction happened when everyone could see the benefit from their involvement in coproduction. </a:t>
            </a:r>
            <a:br>
              <a:rPr lang="en-GB" sz="2400" dirty="0">
                <a:latin typeface="+mn-lt"/>
              </a:rPr>
            </a:br>
            <a:r>
              <a:rPr lang="en-GB" sz="2400" dirty="0">
                <a:latin typeface="+mn-lt"/>
              </a:rPr>
              <a:t>There can be wider gains when all parties benefit, as this builds trust that communities are listened to, and can see actions as a result of their involvement. </a:t>
            </a:r>
            <a:br>
              <a:rPr lang="en-GB" sz="2400" dirty="0">
                <a:latin typeface="+mn-lt"/>
              </a:rPr>
            </a:br>
            <a:r>
              <a:rPr lang="en-GB" sz="2400" dirty="0">
                <a:latin typeface="+mn-lt"/>
              </a:rPr>
              <a:t>Important to support people and the voluntary and community sector through effective reward and recognition. </a:t>
            </a:r>
            <a:br>
              <a:rPr lang="en-GB" sz="2400" dirty="0">
                <a:latin typeface="+mn-lt"/>
              </a:rPr>
            </a:br>
            <a:r>
              <a:rPr lang="en-GB" sz="2400" dirty="0">
                <a:latin typeface="+mn-lt"/>
              </a:rPr>
              <a:t>This supports them to have the time and space to be involved the coproduction. </a:t>
            </a:r>
            <a:br>
              <a:rPr lang="en-GB" dirty="0"/>
            </a:br>
            <a:endParaRPr lang="en-GB" sz="2000" dirty="0"/>
          </a:p>
        </p:txBody>
      </p:sp>
    </p:spTree>
    <p:extLst>
      <p:ext uri="{BB962C8B-B14F-4D97-AF65-F5344CB8AC3E}">
        <p14:creationId xmlns:p14="http://schemas.microsoft.com/office/powerpoint/2010/main" val="2951618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1046</TotalTime>
  <Words>1501</Words>
  <Application>Microsoft Office PowerPoint</Application>
  <PresentationFormat>Widescreen</PresentationFormat>
  <Paragraphs>203</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PowerPoint Presentation</vt:lpstr>
      <vt:lpstr>About today</vt:lpstr>
      <vt:lpstr>How we got here 1</vt:lpstr>
      <vt:lpstr>How we got here 2</vt:lpstr>
      <vt:lpstr>Evaluation of events so far… Event 1 (30 responses)</vt:lpstr>
      <vt:lpstr>Evaluation of events so far… Event 2 (23 responses)</vt:lpstr>
      <vt:lpstr>Draft Coproduction Guidance </vt:lpstr>
      <vt:lpstr>   Principle 1: Power should be shared amongst all partners  Avoid tokenistic engagement – people must be the starting point for any service improvement.  If this does not happen there would be a continuation of a ‘top-down’ approach, which is viewed as ineffective and undermining coproduction. A clear sense the only way forward was working inclusively with people who use services.   Principle 2: Embrace a wide range of perspectives and skills to ensure these are represented in the project Effective coproduction happened when all voices who had an interest were heard. How this can happen should be creatively developed within a project.  The important point here is an ability of a project to create a space(s) for all voices to be heard.  There was a particular recognition that people who use services and frontline staff voices remain undervalued.   </vt:lpstr>
      <vt:lpstr>      Principle 3: Respect and value the ‘lived experience’ and how different forms of knowledge can be expressed and transmitted A strong recognition for the need to value ‘lived experience’ and for creative ways for knowledge to be shared and expressed.  People highlighted concerns about community feeling disconnected and engagement being tokenistic.  Openness and use of ‘lived experience’ and other forms of knowledge were seen as a way to build trust with communities in service improvement.  Principle 4: Ensure there are benefits for all parties involved in the co-production activities. Effective coproduction happened when everyone could see the benefit from their involvement in coproduction.  There can be wider gains when all parties benefit, as this builds trust that communities are listened to, and can see actions as a result of their involvement.  Important to support people and the voluntary and community sector through effective reward and recognition.  This supports them to have the time and space to be involved the coproduction.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 Williams</dc:creator>
  <cp:lastModifiedBy>Jon Williams - Engagement and Community Communications Manager - Tower Hamlets</cp:lastModifiedBy>
  <cp:revision>45</cp:revision>
  <dcterms:created xsi:type="dcterms:W3CDTF">2022-11-23T09:12:33Z</dcterms:created>
  <dcterms:modified xsi:type="dcterms:W3CDTF">2023-07-10T10:39:18Z</dcterms:modified>
</cp:coreProperties>
</file>